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A0189-4486-4D7E-B1B7-6A20ACA4F79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3A98D-4DF1-454F-A478-D0C0801C94A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860618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14DA5-A1F7-42D0-85B2-775C258196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51EB4-6579-47F3-9528-B453CC3AA72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1742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200FF-8219-45D0-BF2A-1AE0ADCF1A9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55B5A-947D-4084-8434-23B45CB477E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93381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234FD-081C-4558-B735-B72377A9D5D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74BB7-2C87-4708-8D35-A82554F979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6298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5C8EB-4FF3-47D0-8112-34726C7129E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03C65-01B1-4C52-A08A-C8B1AFFB6A5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027914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EA672-EF2F-480D-8F01-D53B3916538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EAB17-3C7F-43EF-B204-4C02D3494E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12459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807B7-0F15-44A7-AA73-2369FEDD1FC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EC10-D24C-46AB-A861-69ECD2854B1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789994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1F9DD-055C-470D-B40C-FA68AE2966A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C8B6C-14EB-4366-9D8E-85F029AD16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96089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2DE44-E9FE-4B4C-8969-8402C42A5F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54904-D147-4B5C-95C4-39416067CCB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503012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CAF74-9C89-48D0-959A-249B6A26997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34536-3BD8-4A9D-81BE-2EA242015AE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259741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995F6-B180-4DB1-A440-8787C3DB149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D9048-763D-445C-9852-1528A565F9B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59320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E6A3C-6EF5-4E4A-AFF9-9F13733D459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44E69-755E-454E-8544-F5BB89B3105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229626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4CB171-59B0-422F-B6AD-048C3AD06A9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E65D1C-31D6-41B5-98CE-07E34370B1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53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wheel spokes="1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Relationship Id="rId9" Type="http://schemas.openxmlformats.org/officeDocument/2006/relationships/slide" Target="slide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slide" Target="slide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5" Type="http://schemas.openxmlformats.org/officeDocument/2006/relationships/slide" Target="slide1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slide" Target="slide2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32.png"/><Relationship Id="rId18" Type="http://schemas.openxmlformats.org/officeDocument/2006/relationships/slide" Target="slide25.xml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6.bin"/><Relationship Id="rId12" Type="http://schemas.openxmlformats.org/officeDocument/2006/relationships/oleObject" Target="../embeddings/oleObject11.bin"/><Relationship Id="rId17" Type="http://schemas.openxmlformats.org/officeDocument/2006/relationships/oleObject" Target="../embeddings/oleObject14.bin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4.bin"/><Relationship Id="rId15" Type="http://schemas.openxmlformats.org/officeDocument/2006/relationships/image" Target="../media/image33.png"/><Relationship Id="rId10" Type="http://schemas.openxmlformats.org/officeDocument/2006/relationships/oleObject" Target="../embeddings/oleObject9.bin"/><Relationship Id="rId4" Type="http://schemas.openxmlformats.org/officeDocument/2006/relationships/image" Target="../media/image31.emf"/><Relationship Id="rId9" Type="http://schemas.openxmlformats.org/officeDocument/2006/relationships/oleObject" Target="../embeddings/oleObject8.bin"/><Relationship Id="rId14" Type="http://schemas.openxmlformats.org/officeDocument/2006/relationships/oleObject" Target="../embeddings/oleObject1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png"/><Relationship Id="rId9" Type="http://schemas.openxmlformats.org/officeDocument/2006/relationships/slide" Target="slide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" Target="slide15.xml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png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30213" y="2357438"/>
            <a:ext cx="8356600" cy="2000250"/>
          </a:xfrm>
          <a:prstGeom prst="rect">
            <a:avLst/>
          </a:prstGeom>
          <a:solidFill>
            <a:srgbClr val="FBFE9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t-RU" dirty="0">
                <a:solidFill>
                  <a:prstClr val="white"/>
                </a:solidFill>
              </a:rPr>
              <a:t> 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1688" y="1000125"/>
            <a:ext cx="696912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29188" y="928688"/>
            <a:ext cx="696912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29563" y="928688"/>
            <a:ext cx="698500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2213" y="5357813"/>
            <a:ext cx="69532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59713" y="5357813"/>
            <a:ext cx="69532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pic>
        <p:nvPicPr>
          <p:cNvPr id="2056" name="Picture 5" descr="H:\Documents and Settings\Aida\Рабочий стол\НОвая ГРАФИКА сборник\КАРТИНКИ СБОРНИК_ школьные\2cem82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00063"/>
            <a:ext cx="164941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6" descr="H:\Documents and Settings\Aida\Рабочий стол\НОвая ГРАФИКА сборник\КАРТИНКИ СБОРНИК_ школьные\m3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49275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7" descr="H:\Documents and Settings\Aida\Рабочий стол\НОвая ГРАФИКА сборник\КАРТИНКИ СБОРНИК_ школьные\wlwwuw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4572000"/>
            <a:ext cx="755650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7" descr="H:\Documents and Settings\Aida\Рабочий стол\НОвая ГРАФИКА сборник\КАРТИНКИ СБОРНИК_ школьные\wlwwuw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5143500"/>
            <a:ext cx="7588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7" descr="H:\Documents and Settings\Aida\Рабочий стол\НОвая ГРАФИКА сборник\КАРТИНКИ СБОРНИК_ школьные\wlwwuw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5072063"/>
            <a:ext cx="757237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7" descr="H:\Documents and Settings\Aida\Рабочий стол\НОвая ГРАФИКА сборник\КАРТИНКИ СБОРНИК_ школьные\wlwwuw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713" y="4500563"/>
            <a:ext cx="755650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0" descr="H:\Documents and Settings\Aida\Рабочий стол\НОвая ГРАФИКА сборник\КАРТИНКИ СБОРНИК_ школьные\bi10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3" y="500063"/>
            <a:ext cx="111283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3" descr="H:\Documents and Settings\Aida\Рабочий стол\НОвая ГРАФИКА сборник\КАРТИНКИ СБОРНИК_ школьные\ba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508500"/>
            <a:ext cx="6937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4" descr="H:\Documents and Settings\Aida\Рабочий стол\НОвая ГРАФИКА сборник\КАРТИНКИ СБОРНИК_ школьные\br18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572000"/>
            <a:ext cx="1771650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3" descr="H:\Documents and Settings\Aida\Рабочий стол\НОвая ГРАФИКА сборник\КАРТИНКИ СБОРНИК_ школьные\ba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581525"/>
            <a:ext cx="6969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3" descr="H:\Documents and Settings\Aida\Рабочий стол\НОвая ГРАФИКА сборник\КАРТИНКИ СБОРНИК_ школьные\ba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516563"/>
            <a:ext cx="6953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3" descr="H:\Documents and Settings\Aida\Рабочий стол\НОвая ГРАФИКА сборник\КАРТИНКИ СБОРНИК_ школьные\ba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516563"/>
            <a:ext cx="6953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13" descr="H:\Documents and Settings\Aida\Рабочий стол\НОвая ГРАФИКА сборник\КАРТИНКИ СБОРНИК_ школьные\ba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4508500"/>
            <a:ext cx="6953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13" descr="H:\Documents and Settings\Aida\Рабочий стол\НОвая ГРАФИКА сборник\КАРТИНКИ СБОРНИК_ школьные\ba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4508500"/>
            <a:ext cx="6238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144713" y="5429250"/>
            <a:ext cx="69532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071" name="WordArt 24"/>
          <p:cNvSpPr>
            <a:spLocks noChangeArrowheads="1" noChangeShapeType="1" noTextEdit="1"/>
          </p:cNvSpPr>
          <p:nvPr/>
        </p:nvSpPr>
        <p:spPr bwMode="auto">
          <a:xfrm>
            <a:off x="1116013" y="2420938"/>
            <a:ext cx="7315200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Математика </a:t>
            </a:r>
            <a:r>
              <a:rPr lang="ru-RU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белем</a:t>
            </a:r>
            <a:r>
              <a:rPr lang="ru-RU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бирү</a:t>
            </a:r>
            <a:r>
              <a:rPr lang="ru-RU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эшчәнлеге</a:t>
            </a:r>
            <a:r>
              <a:rPr lang="ru-RU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өчен</a:t>
            </a:r>
            <a:r>
              <a:rPr lang="ru-RU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дидактик </a:t>
            </a:r>
            <a:r>
              <a:rPr lang="ru-RU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уеннар</a:t>
            </a:r>
            <a:endParaRPr lang="ru-RU" sz="4800" b="1" kern="10" dirty="0" smtClean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072" name="Rectangle 25"/>
          <p:cNvSpPr>
            <a:spLocks noChangeArrowheads="1"/>
          </p:cNvSpPr>
          <p:nvPr/>
        </p:nvSpPr>
        <p:spPr bwMode="auto">
          <a:xfrm>
            <a:off x="684213" y="3789363"/>
            <a:ext cx="7956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1400" b="1" smtClean="0">
                <a:solidFill>
                  <a:prstClr val="black"/>
                </a:solidFill>
                <a:latin typeface="Arial" charset="0"/>
              </a:rPr>
              <a:t>Теләкәй балалар бакчасы тәрбиячесе Ямалова Гөлфара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1400" b="1" smtClean="0">
                <a:solidFill>
                  <a:prstClr val="black"/>
                </a:solidFill>
                <a:latin typeface="Arial" charset="0"/>
              </a:rPr>
              <a:t>Мәктәпкә тәзерлек төркеме</a:t>
            </a:r>
            <a:endParaRPr lang="ru-RU" sz="1400" b="1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73" name="AutoShape 27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258935"/>
      </p:ext>
    </p:extLst>
  </p:cSld>
  <p:clrMapOvr>
    <a:masterClrMapping/>
  </p:clrMapOvr>
  <p:transition spd="slow" advClick="0" advTm="6000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5373688"/>
            <a:ext cx="15827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5373688"/>
            <a:ext cx="158591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5373688"/>
            <a:ext cx="15843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313" y="5373688"/>
            <a:ext cx="15827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300663"/>
            <a:ext cx="158591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539750" y="4868863"/>
            <a:ext cx="749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2341563" y="4868863"/>
            <a:ext cx="749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4068763" y="4868863"/>
            <a:ext cx="749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5867400" y="4868863"/>
            <a:ext cx="749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7194" name="Rectangle 26"/>
          <p:cNvSpPr>
            <a:spLocks noChangeArrowheads="1"/>
          </p:cNvSpPr>
          <p:nvPr/>
        </p:nvSpPr>
        <p:spPr bwMode="auto">
          <a:xfrm>
            <a:off x="7596188" y="4797425"/>
            <a:ext cx="749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323850" y="0"/>
            <a:ext cx="1477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5+3</a:t>
            </a:r>
          </a:p>
        </p:txBody>
      </p:sp>
      <p:sp>
        <p:nvSpPr>
          <p:cNvPr id="8218" name="Rectangle 26"/>
          <p:cNvSpPr>
            <a:spLocks noChangeArrowheads="1"/>
          </p:cNvSpPr>
          <p:nvPr/>
        </p:nvSpPr>
        <p:spPr bwMode="auto">
          <a:xfrm>
            <a:off x="2771775" y="0"/>
            <a:ext cx="14747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3+4</a:t>
            </a:r>
          </a:p>
        </p:txBody>
      </p:sp>
      <p:sp>
        <p:nvSpPr>
          <p:cNvPr id="8219" name="Rectangle 27"/>
          <p:cNvSpPr>
            <a:spLocks noChangeArrowheads="1"/>
          </p:cNvSpPr>
          <p:nvPr/>
        </p:nvSpPr>
        <p:spPr bwMode="auto">
          <a:xfrm>
            <a:off x="4932363" y="0"/>
            <a:ext cx="14890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2+2</a:t>
            </a:r>
          </a:p>
        </p:txBody>
      </p:sp>
      <p:sp>
        <p:nvSpPr>
          <p:cNvPr id="8220" name="Rectangle 28"/>
          <p:cNvSpPr>
            <a:spLocks noChangeArrowheads="1"/>
          </p:cNvSpPr>
          <p:nvPr/>
        </p:nvSpPr>
        <p:spPr bwMode="auto">
          <a:xfrm>
            <a:off x="7308850" y="0"/>
            <a:ext cx="1477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4+2</a:t>
            </a:r>
          </a:p>
        </p:txBody>
      </p:sp>
      <p:pic>
        <p:nvPicPr>
          <p:cNvPr id="8222" name="Picture 22" descr="ЗАЯЦ НА ШАР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40"/>
          <a:stretch>
            <a:fillRect/>
          </a:stretch>
        </p:blipFill>
        <p:spPr bwMode="auto">
          <a:xfrm>
            <a:off x="323850" y="765175"/>
            <a:ext cx="16541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3" name="Picture 22" descr="ЗАЯЦ НА ШАР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40"/>
          <a:stretch>
            <a:fillRect/>
          </a:stretch>
        </p:blipFill>
        <p:spPr bwMode="auto">
          <a:xfrm>
            <a:off x="2714625" y="1000125"/>
            <a:ext cx="16541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4" name="Picture 22" descr="ЗАЯЦ НА ШАР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40"/>
          <a:stretch>
            <a:fillRect/>
          </a:stretch>
        </p:blipFill>
        <p:spPr bwMode="auto">
          <a:xfrm>
            <a:off x="4859338" y="908050"/>
            <a:ext cx="16541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5" name="Picture 22" descr="ЗАЯЦ НА ШАР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40"/>
          <a:stretch>
            <a:fillRect/>
          </a:stretch>
        </p:blipFill>
        <p:spPr bwMode="auto">
          <a:xfrm>
            <a:off x="7308850" y="908050"/>
            <a:ext cx="16541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4" name="AutoShape 3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2603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5.4823E-7 L 0.8033 0.47213 " pathEditMode="relative" ptsTypes="AA">
                                      <p:cBhvr>
                                        <p:cTn id="6" dur="2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27018E-6 L 0.27187 0.498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94" y="249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42 0.07888 L -0.40556 0.4880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20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2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5" descr="133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3" y="0"/>
            <a:ext cx="2986087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5" r="3200"/>
          <a:stretch>
            <a:fillRect/>
          </a:stretch>
        </p:blipFill>
        <p:spPr bwMode="auto">
          <a:xfrm>
            <a:off x="3635375" y="4581525"/>
            <a:ext cx="1730375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0" name="Rectangle 22"/>
          <p:cNvSpPr>
            <a:spLocks noChangeArrowheads="1"/>
          </p:cNvSpPr>
          <p:nvPr/>
        </p:nvSpPr>
        <p:spPr bwMode="auto">
          <a:xfrm>
            <a:off x="5219700" y="4868863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600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27671" name="Rectangle 23"/>
          <p:cNvSpPr>
            <a:spLocks noChangeArrowheads="1"/>
          </p:cNvSpPr>
          <p:nvPr/>
        </p:nvSpPr>
        <p:spPr bwMode="auto">
          <a:xfrm>
            <a:off x="755650" y="1341438"/>
            <a:ext cx="1046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3+4</a:t>
            </a:r>
          </a:p>
        </p:txBody>
      </p:sp>
      <p:sp>
        <p:nvSpPr>
          <p:cNvPr id="27672" name="Rectangle 24"/>
          <p:cNvSpPr>
            <a:spLocks noChangeArrowheads="1"/>
          </p:cNvSpPr>
          <p:nvPr/>
        </p:nvSpPr>
        <p:spPr bwMode="auto">
          <a:xfrm>
            <a:off x="3132138" y="692150"/>
            <a:ext cx="9191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9-3</a:t>
            </a:r>
          </a:p>
        </p:txBody>
      </p:sp>
      <p:sp>
        <p:nvSpPr>
          <p:cNvPr id="27673" name="Rectangle 25"/>
          <p:cNvSpPr>
            <a:spLocks noChangeArrowheads="1"/>
          </p:cNvSpPr>
          <p:nvPr/>
        </p:nvSpPr>
        <p:spPr bwMode="auto">
          <a:xfrm>
            <a:off x="4067175" y="1557338"/>
            <a:ext cx="1046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5+2</a:t>
            </a:r>
          </a:p>
        </p:txBody>
      </p:sp>
      <p:sp>
        <p:nvSpPr>
          <p:cNvPr id="27674" name="Rectangle 26"/>
          <p:cNvSpPr>
            <a:spLocks noChangeArrowheads="1"/>
          </p:cNvSpPr>
          <p:nvPr/>
        </p:nvSpPr>
        <p:spPr bwMode="auto">
          <a:xfrm>
            <a:off x="1619250" y="2997200"/>
            <a:ext cx="1046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0+7</a:t>
            </a:r>
          </a:p>
        </p:txBody>
      </p:sp>
      <p:sp>
        <p:nvSpPr>
          <p:cNvPr id="27675" name="Rectangle 27"/>
          <p:cNvSpPr>
            <a:spLocks noChangeArrowheads="1"/>
          </p:cNvSpPr>
          <p:nvPr/>
        </p:nvSpPr>
        <p:spPr bwMode="auto">
          <a:xfrm>
            <a:off x="250825" y="5013325"/>
            <a:ext cx="919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8-7</a:t>
            </a:r>
          </a:p>
        </p:txBody>
      </p:sp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7235825" y="3429000"/>
            <a:ext cx="919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8-3</a:t>
            </a:r>
          </a:p>
        </p:txBody>
      </p:sp>
      <p:sp>
        <p:nvSpPr>
          <p:cNvPr id="27677" name="Rectangle 29"/>
          <p:cNvSpPr>
            <a:spLocks noChangeArrowheads="1"/>
          </p:cNvSpPr>
          <p:nvPr/>
        </p:nvSpPr>
        <p:spPr bwMode="auto">
          <a:xfrm>
            <a:off x="1619250" y="5805488"/>
            <a:ext cx="919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9-2</a:t>
            </a:r>
          </a:p>
        </p:txBody>
      </p:sp>
      <p:sp>
        <p:nvSpPr>
          <p:cNvPr id="27678" name="Rectangle 30"/>
          <p:cNvSpPr>
            <a:spLocks noChangeArrowheads="1"/>
          </p:cNvSpPr>
          <p:nvPr/>
        </p:nvSpPr>
        <p:spPr bwMode="auto">
          <a:xfrm>
            <a:off x="7235825" y="5534025"/>
            <a:ext cx="1046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6+1</a:t>
            </a:r>
          </a:p>
        </p:txBody>
      </p:sp>
      <p:sp>
        <p:nvSpPr>
          <p:cNvPr id="27679" name="Rectangle 31"/>
          <p:cNvSpPr>
            <a:spLocks noChangeArrowheads="1"/>
          </p:cNvSpPr>
          <p:nvPr/>
        </p:nvSpPr>
        <p:spPr bwMode="auto">
          <a:xfrm>
            <a:off x="4140200" y="3573463"/>
            <a:ext cx="919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6-2</a:t>
            </a:r>
          </a:p>
        </p:txBody>
      </p:sp>
      <p:pic>
        <p:nvPicPr>
          <p:cNvPr id="27688" name="Picture 15" descr="133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2" t="64404"/>
          <a:stretch>
            <a:fillRect/>
          </a:stretch>
        </p:blipFill>
        <p:spPr bwMode="auto">
          <a:xfrm>
            <a:off x="179388" y="1412875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9" name="Picture 15" descr="133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2" t="64404"/>
          <a:stretch>
            <a:fillRect/>
          </a:stretch>
        </p:blipFill>
        <p:spPr bwMode="auto">
          <a:xfrm>
            <a:off x="2555875" y="765175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0" name="Picture 15" descr="133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2" t="64404"/>
          <a:stretch>
            <a:fillRect/>
          </a:stretch>
        </p:blipFill>
        <p:spPr bwMode="auto">
          <a:xfrm>
            <a:off x="179388" y="4005263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1" name="Picture 15" descr="133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2" t="64404"/>
          <a:stretch>
            <a:fillRect/>
          </a:stretch>
        </p:blipFill>
        <p:spPr bwMode="auto">
          <a:xfrm>
            <a:off x="2484438" y="2924175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2" name="Picture 15" descr="133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2" t="64404"/>
          <a:stretch>
            <a:fillRect/>
          </a:stretch>
        </p:blipFill>
        <p:spPr bwMode="auto">
          <a:xfrm>
            <a:off x="5076825" y="1412875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3" name="Picture 15" descr="133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2" t="64404"/>
          <a:stretch>
            <a:fillRect/>
          </a:stretch>
        </p:blipFill>
        <p:spPr bwMode="auto">
          <a:xfrm>
            <a:off x="4787900" y="2997200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4" name="Picture 15" descr="133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2" t="64404"/>
          <a:stretch>
            <a:fillRect/>
          </a:stretch>
        </p:blipFill>
        <p:spPr bwMode="auto">
          <a:xfrm>
            <a:off x="1692275" y="4797425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5" name="Picture 15" descr="133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2" t="64404"/>
          <a:stretch>
            <a:fillRect/>
          </a:stretch>
        </p:blipFill>
        <p:spPr bwMode="auto">
          <a:xfrm>
            <a:off x="7092950" y="2565400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6" name="Picture 15" descr="133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82" t="64404"/>
          <a:stretch>
            <a:fillRect/>
          </a:stretch>
        </p:blipFill>
        <p:spPr bwMode="auto">
          <a:xfrm>
            <a:off x="7164388" y="4652963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1" name="AutoShape 4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7698" name="Rectangle 50"/>
          <p:cNvSpPr>
            <a:spLocks noChangeArrowheads="1"/>
          </p:cNvSpPr>
          <p:nvPr/>
        </p:nvSpPr>
        <p:spPr bwMode="auto">
          <a:xfrm>
            <a:off x="0" y="-3175"/>
            <a:ext cx="933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«Тиенгә чикләвекләрне җыярга ярдәм ит</a:t>
            </a: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»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35178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9.42401E-6 L 0.41735 0.48254 " pathEditMode="relative" ptsTypes="AA">
                                      <p:cBhvr>
                                        <p:cTn id="6" dur="2000" fill="hold"/>
                                        <p:tgtEl>
                                          <p:spTgt spid="276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8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6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76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76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8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76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7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7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9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76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5.75989E-7 L 0.15764 0.25191 " pathEditMode="relative" ptsTypes="AA">
                                      <p:cBhvr>
                                        <p:cTn id="29" dur="2000" fill="hold"/>
                                        <p:tgtEl>
                                          <p:spTgt spid="276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9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6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38793E-8 L -0.12604 0.46172 " pathEditMode="relative" ptsTypes="AA">
                                      <p:cBhvr>
                                        <p:cTn id="34" dur="2000" fill="hold"/>
                                        <p:tgtEl>
                                          <p:spTgt spid="276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9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76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7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27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27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9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6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5.4823E-7 L 0.2519 -0.06292 " pathEditMode="relative" ptsTypes="AA">
                                      <p:cBhvr>
                                        <p:cTn id="48" dur="2000" fill="hold"/>
                                        <p:tgtEl>
                                          <p:spTgt spid="276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9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76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276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27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27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9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6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38793E-8 L -0.33854 -0.02105 " pathEditMode="relative" ptsTypes="AA">
                                      <p:cBhvr>
                                        <p:cTn id="62" dur="2000" fill="hold"/>
                                        <p:tgtEl>
                                          <p:spTgt spid="276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9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mtClean="0"/>
              <a:t>“Аюларны сана”</a:t>
            </a:r>
            <a:endParaRPr lang="ru-RU" smtClean="0"/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A5BEFA-99EE-4A86-8359-3E7C7B20AF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C1538-0501-475D-8800-6DFCC5C934D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318" name="Picture 2" descr="Мягкие игрушки красивая Картинки, рисунк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52613"/>
            <a:ext cx="114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2" descr="Мягкие игрушки красивая Картинки, рисунк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63" y="1874838"/>
            <a:ext cx="114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2" descr="Мягкие игрушки красивая Картинки, рисунк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976438"/>
            <a:ext cx="114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2" descr="Мягкие игрушки красивая Картинки, рисунк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976438"/>
            <a:ext cx="114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2" descr="Мягкие игрушки красивая Картинки, рисунк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2060575"/>
            <a:ext cx="114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2" descr="Мягкие игрушки красивая Картинки, рисунк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4292600"/>
            <a:ext cx="114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2" descr="Мягкие игрушки красивая Картинки, рисунк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4365625"/>
            <a:ext cx="114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2" descr="Мягкие игрушки красивая Картинки, рисунк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4379913"/>
            <a:ext cx="114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2" descr="Мягкие игрушки красивая Картинки, рисунк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5" y="4267200"/>
            <a:ext cx="114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2" descr="Мягкие игрушки красивая Картинки, рисунк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4297363"/>
            <a:ext cx="114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4659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mtClean="0"/>
              <a:t>“Нинди аю ничә?”</a:t>
            </a:r>
            <a:endParaRPr lang="ru-RU" smtClean="0"/>
          </a:p>
        </p:txBody>
      </p:sp>
      <p:pic>
        <p:nvPicPr>
          <p:cNvPr id="14339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7338" y="1600200"/>
            <a:ext cx="6029325" cy="4525963"/>
          </a:xfrm>
        </p:spPr>
      </p:pic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A5BEFA-99EE-4A86-8359-3E7C7B20AF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E5F69C-D546-46A9-9EF6-9709425650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6111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4" r="3587" b="14400"/>
          <a:stretch>
            <a:fillRect/>
          </a:stretch>
        </p:blipFill>
        <p:spPr bwMode="auto">
          <a:xfrm>
            <a:off x="4068763" y="0"/>
            <a:ext cx="5075237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7563"/>
            <a:ext cx="2627313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6659563" y="-242888"/>
            <a:ext cx="11525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948488" y="2781300"/>
            <a:ext cx="1079500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7+1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787900" y="4652963"/>
            <a:ext cx="919163" cy="701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9-2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268538" y="1484313"/>
            <a:ext cx="10541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5+2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989263" y="4724400"/>
            <a:ext cx="12223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2+6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003800" y="2852738"/>
            <a:ext cx="1055688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3+5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636963" y="2781300"/>
            <a:ext cx="10541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6+3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52413" y="1125538"/>
            <a:ext cx="1150937" cy="7064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5+4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7164388" y="4724400"/>
            <a:ext cx="1046162" cy="701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4+4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0" y="1700213"/>
            <a:ext cx="1585913" cy="1484312"/>
            <a:chOff x="295" y="164"/>
            <a:chExt cx="1134" cy="1089"/>
          </a:xfrm>
        </p:grpSpPr>
        <p:pic>
          <p:nvPicPr>
            <p:cNvPr id="15397" name="Picture 35" descr="j043388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98" name="Text Box 36"/>
            <p:cNvSpPr txBox="1">
              <a:spLocks noChangeArrowheads="1"/>
            </p:cNvSpPr>
            <p:nvPr/>
          </p:nvSpPr>
          <p:spPr bwMode="auto">
            <a:xfrm>
              <a:off x="702" y="482"/>
              <a:ext cx="727" cy="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endParaRPr lang="ru-RU" sz="5400" b="1" smtClean="0">
                <a:solidFill>
                  <a:srgbClr val="FFFF00"/>
                </a:solidFill>
              </a:endParaRPr>
            </a:p>
          </p:txBody>
        </p:sp>
      </p:grp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1909763" y="2133600"/>
            <a:ext cx="1582737" cy="1484313"/>
            <a:chOff x="295" y="164"/>
            <a:chExt cx="1134" cy="1089"/>
          </a:xfrm>
        </p:grpSpPr>
        <p:pic>
          <p:nvPicPr>
            <p:cNvPr id="15395" name="Picture 35" descr="j043388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96" name="Text Box 36"/>
            <p:cNvSpPr txBox="1">
              <a:spLocks noChangeArrowheads="1"/>
            </p:cNvSpPr>
            <p:nvPr/>
          </p:nvSpPr>
          <p:spPr bwMode="auto">
            <a:xfrm>
              <a:off x="702" y="482"/>
              <a:ext cx="72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7019925" y="5229225"/>
            <a:ext cx="1582738" cy="1484313"/>
            <a:chOff x="295" y="164"/>
            <a:chExt cx="1134" cy="1089"/>
          </a:xfrm>
        </p:grpSpPr>
        <p:pic>
          <p:nvPicPr>
            <p:cNvPr id="15393" name="Picture 35" descr="j043388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94" name="Text Box 36"/>
            <p:cNvSpPr txBox="1">
              <a:spLocks noChangeArrowheads="1"/>
            </p:cNvSpPr>
            <p:nvPr/>
          </p:nvSpPr>
          <p:spPr bwMode="auto">
            <a:xfrm>
              <a:off x="702" y="482"/>
              <a:ext cx="72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7235825" y="3357563"/>
            <a:ext cx="1584325" cy="1484312"/>
            <a:chOff x="295" y="164"/>
            <a:chExt cx="1134" cy="1089"/>
          </a:xfrm>
        </p:grpSpPr>
        <p:pic>
          <p:nvPicPr>
            <p:cNvPr id="15391" name="Picture 35" descr="j043388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92" name="Text Box 36"/>
            <p:cNvSpPr txBox="1">
              <a:spLocks noChangeArrowheads="1"/>
            </p:cNvSpPr>
            <p:nvPr/>
          </p:nvSpPr>
          <p:spPr bwMode="auto">
            <a:xfrm>
              <a:off x="702" y="482"/>
              <a:ext cx="72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4787900" y="5157788"/>
            <a:ext cx="1582738" cy="1484312"/>
            <a:chOff x="295" y="164"/>
            <a:chExt cx="1134" cy="1089"/>
          </a:xfrm>
        </p:grpSpPr>
        <p:pic>
          <p:nvPicPr>
            <p:cNvPr id="15389" name="Picture 35" descr="j043388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90" name="Text Box 36"/>
            <p:cNvSpPr txBox="1">
              <a:spLocks noChangeArrowheads="1"/>
            </p:cNvSpPr>
            <p:nvPr/>
          </p:nvSpPr>
          <p:spPr bwMode="auto">
            <a:xfrm>
              <a:off x="702" y="482"/>
              <a:ext cx="72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2773363" y="5157788"/>
            <a:ext cx="1582737" cy="1484312"/>
            <a:chOff x="295" y="164"/>
            <a:chExt cx="1134" cy="1089"/>
          </a:xfrm>
        </p:grpSpPr>
        <p:pic>
          <p:nvPicPr>
            <p:cNvPr id="15387" name="Picture 35" descr="j043388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8" name="Text Box 36"/>
            <p:cNvSpPr txBox="1">
              <a:spLocks noChangeArrowheads="1"/>
            </p:cNvSpPr>
            <p:nvPr/>
          </p:nvSpPr>
          <p:spPr bwMode="auto">
            <a:xfrm>
              <a:off x="702" y="482"/>
              <a:ext cx="72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34"/>
          <p:cNvGrpSpPr>
            <a:grpSpLocks/>
          </p:cNvGrpSpPr>
          <p:nvPr/>
        </p:nvGrpSpPr>
        <p:grpSpPr bwMode="auto">
          <a:xfrm>
            <a:off x="5219700" y="3429000"/>
            <a:ext cx="1585913" cy="1484313"/>
            <a:chOff x="295" y="164"/>
            <a:chExt cx="1134" cy="1089"/>
          </a:xfrm>
        </p:grpSpPr>
        <p:pic>
          <p:nvPicPr>
            <p:cNvPr id="15385" name="Picture 35" descr="j043388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6" name="Text Box 36"/>
            <p:cNvSpPr txBox="1">
              <a:spLocks noChangeArrowheads="1"/>
            </p:cNvSpPr>
            <p:nvPr/>
          </p:nvSpPr>
          <p:spPr bwMode="auto">
            <a:xfrm>
              <a:off x="702" y="482"/>
              <a:ext cx="72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3348038" y="3357563"/>
            <a:ext cx="1584325" cy="1484312"/>
            <a:chOff x="295" y="164"/>
            <a:chExt cx="1134" cy="1089"/>
          </a:xfrm>
        </p:grpSpPr>
        <p:pic>
          <p:nvPicPr>
            <p:cNvPr id="15383" name="Picture 35" descr="j043388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164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4" name="Text Box 36"/>
            <p:cNvSpPr txBox="1">
              <a:spLocks noChangeArrowheads="1"/>
            </p:cNvSpPr>
            <p:nvPr/>
          </p:nvSpPr>
          <p:spPr bwMode="auto">
            <a:xfrm>
              <a:off x="702" y="482"/>
              <a:ext cx="72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5381" name="AutoShape 6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304" name="Rectangle 64"/>
          <p:cNvSpPr>
            <a:spLocks noChangeArrowheads="1"/>
          </p:cNvSpPr>
          <p:nvPr/>
        </p:nvSpPr>
        <p:spPr bwMode="auto">
          <a:xfrm>
            <a:off x="323850" y="-3175"/>
            <a:ext cx="28971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«</a:t>
            </a:r>
            <a:r>
              <a:rPr lang="ru-RU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Футболчы</a:t>
            </a: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»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961925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0.09762 L 0.03142 -0.391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-146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0.0347 L -0.20469 -0.3807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24" y="-173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42 -0.09762 L 0.30712 -0.6537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5" y="-278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62 -0.11844 L -0.23229 -0.66412 " pathEditMode="relative" ptsTypes="AA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«Нинди фигуралар бар?»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A5BEFA-99EE-4A86-8359-3E7C7B20AF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67DE9-0607-446A-8016-04282267A3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389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557338"/>
            <a:ext cx="7848600" cy="4705350"/>
          </a:xfrm>
        </p:spPr>
      </p:pic>
    </p:spTree>
    <p:extLst>
      <p:ext uri="{BB962C8B-B14F-4D97-AF65-F5344CB8AC3E}">
        <p14:creationId xmlns:p14="http://schemas.microsoft.com/office/powerpoint/2010/main" val="11037825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3"/>
          <a:stretch>
            <a:fillRect/>
          </a:stretch>
        </p:blipFill>
        <p:spPr bwMode="auto">
          <a:xfrm>
            <a:off x="1477963" y="2781300"/>
            <a:ext cx="15113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2"/>
          <a:stretch>
            <a:fillRect/>
          </a:stretch>
        </p:blipFill>
        <p:spPr bwMode="auto">
          <a:xfrm>
            <a:off x="3779838" y="2781300"/>
            <a:ext cx="13684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3"/>
          <a:stretch>
            <a:fillRect/>
          </a:stretch>
        </p:blipFill>
        <p:spPr bwMode="auto">
          <a:xfrm>
            <a:off x="6084888" y="2708275"/>
            <a:ext cx="13684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babochka9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2784">
            <a:off x="260350" y="4478338"/>
            <a:ext cx="1512888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50825" y="476250"/>
            <a:ext cx="1225550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2+2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19475" y="1628775"/>
            <a:ext cx="919163" cy="701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6-2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300788" y="1557338"/>
            <a:ext cx="1046162" cy="701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5+2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812088" y="260350"/>
            <a:ext cx="9271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8-4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661025"/>
            <a:ext cx="9271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9-6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341563" y="4797425"/>
            <a:ext cx="10541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4+4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140200" y="5805488"/>
            <a:ext cx="9271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8-2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726113" y="4797425"/>
            <a:ext cx="10541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7+1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740650" y="5516563"/>
            <a:ext cx="1046163" cy="701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3+3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003800" y="2781300"/>
            <a:ext cx="749300" cy="1311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84213" y="2852738"/>
            <a:ext cx="749300" cy="1311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380288" y="2781300"/>
            <a:ext cx="749300" cy="1311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8</a:t>
            </a:r>
          </a:p>
        </p:txBody>
      </p:sp>
      <p:pic>
        <p:nvPicPr>
          <p:cNvPr id="2" name="Picture 5" descr="babochka9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07044">
            <a:off x="2195513" y="5229225"/>
            <a:ext cx="1512887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babochka9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652963"/>
            <a:ext cx="1512888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babochka9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0511">
            <a:off x="6084888" y="5373688"/>
            <a:ext cx="1514475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babochka9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82479">
            <a:off x="7451725" y="4149725"/>
            <a:ext cx="1512888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babochka9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28263">
            <a:off x="755650" y="836613"/>
            <a:ext cx="1512888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babochka9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066578">
            <a:off x="3708400" y="765175"/>
            <a:ext cx="1512888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babochka9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96288">
            <a:off x="5726113" y="620713"/>
            <a:ext cx="1511300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babochka9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974521">
            <a:off x="7631113" y="908050"/>
            <a:ext cx="1512887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34" name="AutoShape 3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auto">
          <a:xfrm>
            <a:off x="2195513" y="-3175"/>
            <a:ext cx="3657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«Чәчәкле </a:t>
            </a: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алан»</a:t>
            </a:r>
            <a:endParaRPr lang="ru-RU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438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6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-3.94865E-6 L 0.40157 -0.34629 " pathEditMode="relative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70738E-6 L -0.04722 -0.28337 " pathEditMode="relative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4527E-6 L -0.00798 -0.41985 " pathEditMode="relative" ptsTypes="AA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58316E-6 L -0.40156 -0.27273 " pathEditMode="relative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1503 L 0.075 0.3208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1" y="167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6.78233E-6 L -0.26771 0.29378 " pathEditMode="relative" ptsTypes="AA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5.46149E-6 L -0.69306 0.27273 " pathEditMode="relative" ptsTypes="AA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AutoShape 12"/>
          <p:cNvSpPr>
            <a:spLocks noChangeArrowheads="1"/>
          </p:cNvSpPr>
          <p:nvPr/>
        </p:nvSpPr>
        <p:spPr bwMode="auto">
          <a:xfrm>
            <a:off x="971550" y="0"/>
            <a:ext cx="7704138" cy="2205038"/>
          </a:xfrm>
          <a:prstGeom prst="cloudCallout">
            <a:avLst>
              <a:gd name="adj1" fmla="val -5657"/>
              <a:gd name="adj2" fmla="val -6657"/>
            </a:avLst>
          </a:pr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Тамчылар</a:t>
            </a: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һәм зонтиклар</a:t>
            </a:r>
            <a:r>
              <a:rPr lang="ru-RU" sz="3600" dirty="0">
                <a:solidFill>
                  <a:prstClr val="white"/>
                </a:solidFill>
                <a:latin typeface="Arial" charset="0"/>
              </a:rPr>
              <a:t>»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graphicFrame>
        <p:nvGraphicFramePr>
          <p:cNvPr id="4127" name="Object 31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484438" y="2060575"/>
          <a:ext cx="538162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orelDRAW" r:id="rId3" imgW="225360" imgH="329040" progId="">
                  <p:embed/>
                </p:oleObj>
              </mc:Choice>
              <mc:Fallback>
                <p:oleObj name="CorelDRAW" r:id="rId3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2060575"/>
                        <a:ext cx="538162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732588" y="2420938"/>
          <a:ext cx="720725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CorelDRAW" r:id="rId5" imgW="225360" imgH="329040" progId="">
                  <p:embed/>
                </p:oleObj>
              </mc:Choice>
              <mc:Fallback>
                <p:oleObj name="CorelDRAW" r:id="rId5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2420938"/>
                        <a:ext cx="720725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843213" y="3213100"/>
          <a:ext cx="64928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CorelDRAW" r:id="rId6" imgW="225360" imgH="329040" progId="">
                  <p:embed/>
                </p:oleObj>
              </mc:Choice>
              <mc:Fallback>
                <p:oleObj name="CorelDRAW" r:id="rId6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3213100"/>
                        <a:ext cx="649287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5726113" y="3284538"/>
          <a:ext cx="6794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CorelDRAW" r:id="rId7" imgW="225360" imgH="329040" progId="">
                  <p:embed/>
                </p:oleObj>
              </mc:Choice>
              <mc:Fallback>
                <p:oleObj name="CorelDRAW" r:id="rId7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6113" y="3284538"/>
                        <a:ext cx="679450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5795963" y="1844675"/>
          <a:ext cx="681037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CorelDRAW" r:id="rId8" imgW="225360" imgH="329040" progId="">
                  <p:embed/>
                </p:oleObj>
              </mc:Choice>
              <mc:Fallback>
                <p:oleObj name="CorelDRAW" r:id="rId8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1844675"/>
                        <a:ext cx="681037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4643438" y="2276475"/>
          <a:ext cx="682625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CorelDRAW" r:id="rId9" imgW="225360" imgH="329040" progId="">
                  <p:embed/>
                </p:oleObj>
              </mc:Choice>
              <mc:Fallback>
                <p:oleObj name="CorelDRAW" r:id="rId9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2276475"/>
                        <a:ext cx="682625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3636963" y="1989138"/>
          <a:ext cx="679450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CorelDRAW" r:id="rId10" imgW="225360" imgH="329040" progId="">
                  <p:embed/>
                </p:oleObj>
              </mc:Choice>
              <mc:Fallback>
                <p:oleObj name="CorelDRAW" r:id="rId10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3" y="1989138"/>
                        <a:ext cx="679450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4068763" y="3357563"/>
          <a:ext cx="679450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CorelDRAW" r:id="rId11" imgW="225360" imgH="329040" progId="">
                  <p:embed/>
                </p:oleObj>
              </mc:Choice>
              <mc:Fallback>
                <p:oleObj name="CorelDRAW" r:id="rId11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763" y="3357563"/>
                        <a:ext cx="679450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7596188" y="1557338"/>
          <a:ext cx="682625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CorelDRAW" r:id="rId12" imgW="225360" imgH="329040" progId="">
                  <p:embed/>
                </p:oleObj>
              </mc:Choice>
              <mc:Fallback>
                <p:oleObj name="CorelDRAW" r:id="rId12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1557338"/>
                        <a:ext cx="682625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4" name="Picture 2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652963"/>
            <a:ext cx="27686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bject 11"/>
          <p:cNvGraphicFramePr>
            <a:graphicFrameLocks noChangeAspect="1"/>
          </p:cNvGraphicFramePr>
          <p:nvPr/>
        </p:nvGraphicFramePr>
        <p:xfrm>
          <a:off x="1042988" y="1773238"/>
          <a:ext cx="682625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CorelDRAW" r:id="rId14" imgW="225360" imgH="329040" progId="">
                  <p:embed/>
                </p:oleObj>
              </mc:Choice>
              <mc:Fallback>
                <p:oleObj name="CorelDRAW" r:id="rId14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773238"/>
                        <a:ext cx="682625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6" name="Picture 3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652963"/>
            <a:ext cx="27686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7" name="Picture 3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724400"/>
            <a:ext cx="2768600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72" name="Rectangle 32"/>
          <p:cNvSpPr>
            <a:spLocks noChangeArrowheads="1"/>
          </p:cNvSpPr>
          <p:nvPr/>
        </p:nvSpPr>
        <p:spPr bwMode="auto">
          <a:xfrm>
            <a:off x="1619250" y="5157788"/>
            <a:ext cx="6080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</a:p>
        </p:txBody>
      </p:sp>
      <p:graphicFrame>
        <p:nvGraphicFramePr>
          <p:cNvPr id="11" name="Object 12"/>
          <p:cNvGraphicFramePr>
            <a:graphicFrameLocks noChangeAspect="1"/>
          </p:cNvGraphicFramePr>
          <p:nvPr/>
        </p:nvGraphicFramePr>
        <p:xfrm>
          <a:off x="1693863" y="3213100"/>
          <a:ext cx="647700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CorelDRAW" r:id="rId16" imgW="225360" imgH="329040" progId="">
                  <p:embed/>
                </p:oleObj>
              </mc:Choice>
              <mc:Fallback>
                <p:oleObj name="CorelDRAW" r:id="rId16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3863" y="3213100"/>
                        <a:ext cx="647700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3"/>
          <p:cNvGraphicFramePr>
            <a:graphicFrameLocks noChangeAspect="1"/>
          </p:cNvGraphicFramePr>
          <p:nvPr/>
        </p:nvGraphicFramePr>
        <p:xfrm>
          <a:off x="7740650" y="3357563"/>
          <a:ext cx="649288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CorelDRAW" r:id="rId17" imgW="225360" imgH="329040" progId="">
                  <p:embed/>
                </p:oleObj>
              </mc:Choice>
              <mc:Fallback>
                <p:oleObj name="CorelDRAW" r:id="rId17" imgW="225360" imgH="32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3357563"/>
                        <a:ext cx="649288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6" name="Rectangle 36"/>
          <p:cNvSpPr>
            <a:spLocks noChangeArrowheads="1"/>
          </p:cNvSpPr>
          <p:nvPr/>
        </p:nvSpPr>
        <p:spPr bwMode="auto">
          <a:xfrm>
            <a:off x="4500563" y="5157788"/>
            <a:ext cx="6080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35877" name="Rectangle 37"/>
          <p:cNvSpPr>
            <a:spLocks noChangeArrowheads="1"/>
          </p:cNvSpPr>
          <p:nvPr/>
        </p:nvSpPr>
        <p:spPr bwMode="auto">
          <a:xfrm>
            <a:off x="7596188" y="5229225"/>
            <a:ext cx="6080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35878" name="Rectangle 38"/>
          <p:cNvSpPr>
            <a:spLocks noChangeArrowheads="1"/>
          </p:cNvSpPr>
          <p:nvPr/>
        </p:nvSpPr>
        <p:spPr bwMode="auto">
          <a:xfrm>
            <a:off x="1403350" y="4076700"/>
            <a:ext cx="1046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2+2</a:t>
            </a:r>
          </a:p>
        </p:txBody>
      </p:sp>
      <p:sp>
        <p:nvSpPr>
          <p:cNvPr id="35879" name="Rectangle 39"/>
          <p:cNvSpPr>
            <a:spLocks noChangeArrowheads="1"/>
          </p:cNvSpPr>
          <p:nvPr/>
        </p:nvSpPr>
        <p:spPr bwMode="auto">
          <a:xfrm>
            <a:off x="2195513" y="2636838"/>
            <a:ext cx="920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2-2</a:t>
            </a:r>
          </a:p>
        </p:txBody>
      </p:sp>
      <p:sp>
        <p:nvSpPr>
          <p:cNvPr id="35880" name="Rectangle 40"/>
          <p:cNvSpPr>
            <a:spLocks noChangeArrowheads="1"/>
          </p:cNvSpPr>
          <p:nvPr/>
        </p:nvSpPr>
        <p:spPr bwMode="auto">
          <a:xfrm>
            <a:off x="900113" y="2565400"/>
            <a:ext cx="920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5-2</a:t>
            </a:r>
          </a:p>
        </p:txBody>
      </p:sp>
      <p:sp>
        <p:nvSpPr>
          <p:cNvPr id="35881" name="Rectangle 41"/>
          <p:cNvSpPr>
            <a:spLocks noChangeArrowheads="1"/>
          </p:cNvSpPr>
          <p:nvPr/>
        </p:nvSpPr>
        <p:spPr bwMode="auto">
          <a:xfrm>
            <a:off x="3492500" y="2781300"/>
            <a:ext cx="919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6-4</a:t>
            </a:r>
          </a:p>
        </p:txBody>
      </p:sp>
      <p:sp>
        <p:nvSpPr>
          <p:cNvPr id="35882" name="Rectangle 42"/>
          <p:cNvSpPr>
            <a:spLocks noChangeArrowheads="1"/>
          </p:cNvSpPr>
          <p:nvPr/>
        </p:nvSpPr>
        <p:spPr bwMode="auto">
          <a:xfrm>
            <a:off x="2700338" y="4076700"/>
            <a:ext cx="9191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7-2</a:t>
            </a:r>
          </a:p>
        </p:txBody>
      </p:sp>
      <p:sp>
        <p:nvSpPr>
          <p:cNvPr id="35883" name="Rectangle 43"/>
          <p:cNvSpPr>
            <a:spLocks noChangeArrowheads="1"/>
          </p:cNvSpPr>
          <p:nvPr/>
        </p:nvSpPr>
        <p:spPr bwMode="auto">
          <a:xfrm>
            <a:off x="4500563" y="2997200"/>
            <a:ext cx="1047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3+4</a:t>
            </a:r>
          </a:p>
        </p:txBody>
      </p:sp>
      <p:sp>
        <p:nvSpPr>
          <p:cNvPr id="35884" name="Rectangle 44"/>
          <p:cNvSpPr>
            <a:spLocks noChangeArrowheads="1"/>
          </p:cNvSpPr>
          <p:nvPr/>
        </p:nvSpPr>
        <p:spPr bwMode="auto">
          <a:xfrm>
            <a:off x="5651500" y="2636838"/>
            <a:ext cx="919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8-7</a:t>
            </a:r>
          </a:p>
        </p:txBody>
      </p:sp>
      <p:sp>
        <p:nvSpPr>
          <p:cNvPr id="35885" name="Rectangle 45"/>
          <p:cNvSpPr>
            <a:spLocks noChangeArrowheads="1"/>
          </p:cNvSpPr>
          <p:nvPr/>
        </p:nvSpPr>
        <p:spPr bwMode="auto">
          <a:xfrm>
            <a:off x="3924300" y="4221163"/>
            <a:ext cx="919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6-2</a:t>
            </a:r>
          </a:p>
        </p:txBody>
      </p:sp>
      <p:sp>
        <p:nvSpPr>
          <p:cNvPr id="35886" name="Rectangle 46"/>
          <p:cNvSpPr>
            <a:spLocks noChangeArrowheads="1"/>
          </p:cNvSpPr>
          <p:nvPr/>
        </p:nvSpPr>
        <p:spPr bwMode="auto">
          <a:xfrm>
            <a:off x="6659563" y="3213100"/>
            <a:ext cx="920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9-5</a:t>
            </a:r>
          </a:p>
        </p:txBody>
      </p:sp>
      <p:sp>
        <p:nvSpPr>
          <p:cNvPr id="35887" name="Rectangle 47"/>
          <p:cNvSpPr>
            <a:spLocks noChangeArrowheads="1"/>
          </p:cNvSpPr>
          <p:nvPr/>
        </p:nvSpPr>
        <p:spPr bwMode="auto">
          <a:xfrm>
            <a:off x="5580063" y="4076700"/>
            <a:ext cx="1047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4+1</a:t>
            </a:r>
          </a:p>
        </p:txBody>
      </p:sp>
      <p:sp>
        <p:nvSpPr>
          <p:cNvPr id="35888" name="Rectangle 48"/>
          <p:cNvSpPr>
            <a:spLocks noChangeArrowheads="1"/>
          </p:cNvSpPr>
          <p:nvPr/>
        </p:nvSpPr>
        <p:spPr bwMode="auto">
          <a:xfrm>
            <a:off x="7669213" y="4149725"/>
            <a:ext cx="917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5-3</a:t>
            </a:r>
          </a:p>
        </p:txBody>
      </p:sp>
      <p:sp>
        <p:nvSpPr>
          <p:cNvPr id="35889" name="Rectangle 49"/>
          <p:cNvSpPr>
            <a:spLocks noChangeArrowheads="1"/>
          </p:cNvSpPr>
          <p:nvPr/>
        </p:nvSpPr>
        <p:spPr bwMode="auto">
          <a:xfrm>
            <a:off x="7453313" y="2420938"/>
            <a:ext cx="1044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1+6</a:t>
            </a:r>
          </a:p>
        </p:txBody>
      </p:sp>
      <p:sp>
        <p:nvSpPr>
          <p:cNvPr id="18465" name="AutoShape 51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0252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2081 L 0.08073 0.493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" y="236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93245E-7 L 0.34652 0.25191 " pathEditMode="relative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5.75989E-7 L 0.56702 0.26232 " pathEditMode="relative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-1.51746E-6 L 0.18906 0.28314 " pathEditMode="relative" ptsTypes="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-1.38793E-8 L -0.23628 0.37775 " pathEditMode="relative" ptsTypes="AA">
                                      <p:cBhvr>
                                        <p:cTn id="5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mtClean="0"/>
              <a:t>“Кызыклы лото”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4ABADD-8EDA-4271-85FD-E4DAB5EC0E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CFB988-097D-447F-90D2-6C1F3E96A9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9461" name="Содержимое 5" descr="C:\Users\User\Desktop\DSC0494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813" y="1635125"/>
            <a:ext cx="7572375" cy="4456113"/>
          </a:xfrm>
        </p:spPr>
      </p:pic>
    </p:spTree>
    <p:extLst>
      <p:ext uri="{BB962C8B-B14F-4D97-AF65-F5344CB8AC3E}">
        <p14:creationId xmlns:p14="http://schemas.microsoft.com/office/powerpoint/2010/main" val="20730657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7308850" y="4941888"/>
            <a:ext cx="2063750" cy="1808162"/>
            <a:chOff x="3936" y="96"/>
            <a:chExt cx="2100" cy="1728"/>
          </a:xfrm>
        </p:grpSpPr>
        <p:pic>
          <p:nvPicPr>
            <p:cNvPr id="20490" name="Picture 14" descr="7ed06faabaabt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72" b="6073"/>
            <a:stretch>
              <a:fillRect/>
            </a:stretch>
          </p:blipFill>
          <p:spPr bwMode="auto">
            <a:xfrm>
              <a:off x="4032" y="96"/>
              <a:ext cx="2004" cy="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491" name="Group 15"/>
            <p:cNvGrpSpPr>
              <a:grpSpLocks/>
            </p:cNvGrpSpPr>
            <p:nvPr/>
          </p:nvGrpSpPr>
          <p:grpSpPr bwMode="auto">
            <a:xfrm>
              <a:off x="3926" y="1055"/>
              <a:ext cx="578" cy="767"/>
              <a:chOff x="3886" y="1097"/>
              <a:chExt cx="774" cy="919"/>
            </a:xfrm>
          </p:grpSpPr>
          <p:sp>
            <p:nvSpPr>
              <p:cNvPr id="20492" name="AutoShape 16"/>
              <p:cNvSpPr>
                <a:spLocks noChangeArrowheads="1"/>
              </p:cNvSpPr>
              <p:nvPr/>
            </p:nvSpPr>
            <p:spPr bwMode="auto">
              <a:xfrm>
                <a:off x="3888" y="1440"/>
                <a:ext cx="765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89 w 21600"/>
                  <a:gd name="T13" fmla="*/ 4500 h 21600"/>
                  <a:gd name="T14" fmla="*/ 17111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6C2A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20493" name="Oval 17"/>
              <p:cNvSpPr>
                <a:spLocks noChangeArrowheads="1"/>
              </p:cNvSpPr>
              <p:nvPr/>
            </p:nvSpPr>
            <p:spPr bwMode="auto">
              <a:xfrm rot="16228259" flipV="1">
                <a:off x="4099" y="1085"/>
                <a:ext cx="348" cy="769"/>
              </a:xfrm>
              <a:prstGeom prst="ellipse">
                <a:avLst/>
              </a:prstGeom>
              <a:solidFill>
                <a:srgbClr val="F7C59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494" name="Freeform 18"/>
              <p:cNvSpPr>
                <a:spLocks/>
              </p:cNvSpPr>
              <p:nvPr/>
            </p:nvSpPr>
            <p:spPr bwMode="auto">
              <a:xfrm>
                <a:off x="3886" y="1097"/>
                <a:ext cx="484" cy="393"/>
              </a:xfrm>
              <a:custGeom>
                <a:avLst/>
                <a:gdLst>
                  <a:gd name="T0" fmla="*/ 0 w 484"/>
                  <a:gd name="T1" fmla="*/ 393 h 393"/>
                  <a:gd name="T2" fmla="*/ 55 w 484"/>
                  <a:gd name="T3" fmla="*/ 201 h 393"/>
                  <a:gd name="T4" fmla="*/ 347 w 484"/>
                  <a:gd name="T5" fmla="*/ 0 h 393"/>
                  <a:gd name="T6" fmla="*/ 484 w 484"/>
                  <a:gd name="T7" fmla="*/ 28 h 3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84"/>
                  <a:gd name="T13" fmla="*/ 0 h 393"/>
                  <a:gd name="T14" fmla="*/ 484 w 484"/>
                  <a:gd name="T15" fmla="*/ 393 h 3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84" h="393">
                    <a:moveTo>
                      <a:pt x="0" y="393"/>
                    </a:moveTo>
                    <a:cubicBezTo>
                      <a:pt x="8" y="324"/>
                      <a:pt x="16" y="259"/>
                      <a:pt x="55" y="201"/>
                    </a:cubicBezTo>
                    <a:cubicBezTo>
                      <a:pt x="101" y="64"/>
                      <a:pt x="213" y="17"/>
                      <a:pt x="347" y="0"/>
                    </a:cubicBezTo>
                    <a:cubicBezTo>
                      <a:pt x="405" y="6"/>
                      <a:pt x="438" y="2"/>
                      <a:pt x="484" y="2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20495" name="Freeform 19"/>
              <p:cNvSpPr>
                <a:spLocks/>
              </p:cNvSpPr>
              <p:nvPr/>
            </p:nvSpPr>
            <p:spPr bwMode="auto">
              <a:xfrm flipH="1">
                <a:off x="4176" y="1104"/>
                <a:ext cx="484" cy="393"/>
              </a:xfrm>
              <a:custGeom>
                <a:avLst/>
                <a:gdLst>
                  <a:gd name="T0" fmla="*/ 0 w 484"/>
                  <a:gd name="T1" fmla="*/ 393 h 393"/>
                  <a:gd name="T2" fmla="*/ 55 w 484"/>
                  <a:gd name="T3" fmla="*/ 201 h 393"/>
                  <a:gd name="T4" fmla="*/ 347 w 484"/>
                  <a:gd name="T5" fmla="*/ 0 h 393"/>
                  <a:gd name="T6" fmla="*/ 484 w 484"/>
                  <a:gd name="T7" fmla="*/ 28 h 3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84"/>
                  <a:gd name="T13" fmla="*/ 0 h 393"/>
                  <a:gd name="T14" fmla="*/ 484 w 484"/>
                  <a:gd name="T15" fmla="*/ 393 h 3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84" h="393">
                    <a:moveTo>
                      <a:pt x="0" y="393"/>
                    </a:moveTo>
                    <a:cubicBezTo>
                      <a:pt x="8" y="324"/>
                      <a:pt x="16" y="259"/>
                      <a:pt x="55" y="201"/>
                    </a:cubicBezTo>
                    <a:cubicBezTo>
                      <a:pt x="101" y="64"/>
                      <a:pt x="213" y="17"/>
                      <a:pt x="347" y="0"/>
                    </a:cubicBezTo>
                    <a:cubicBezTo>
                      <a:pt x="405" y="6"/>
                      <a:pt x="438" y="2"/>
                      <a:pt x="484" y="2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59406" name="Rectangle 14"/>
          <p:cNvSpPr>
            <a:spLocks noChangeArrowheads="1"/>
          </p:cNvSpPr>
          <p:nvPr/>
        </p:nvSpPr>
        <p:spPr bwMode="auto">
          <a:xfrm>
            <a:off x="3276600" y="1052513"/>
            <a:ext cx="14763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1+6</a:t>
            </a:r>
          </a:p>
        </p:txBody>
      </p:sp>
      <p:sp>
        <p:nvSpPr>
          <p:cNvPr id="59407" name="Rectangle 15"/>
          <p:cNvSpPr>
            <a:spLocks noChangeArrowheads="1"/>
          </p:cNvSpPr>
          <p:nvPr/>
        </p:nvSpPr>
        <p:spPr bwMode="auto">
          <a:xfrm>
            <a:off x="6443663" y="2060575"/>
            <a:ext cx="14763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5+2</a:t>
            </a:r>
          </a:p>
        </p:txBody>
      </p:sp>
      <p:sp>
        <p:nvSpPr>
          <p:cNvPr id="59408" name="Rectangle 16"/>
          <p:cNvSpPr>
            <a:spLocks noChangeArrowheads="1"/>
          </p:cNvSpPr>
          <p:nvPr/>
        </p:nvSpPr>
        <p:spPr bwMode="auto">
          <a:xfrm>
            <a:off x="4427538" y="3429000"/>
            <a:ext cx="12858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7-4</a:t>
            </a: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3059113" y="5157788"/>
            <a:ext cx="12858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9-3</a:t>
            </a:r>
          </a:p>
        </p:txBody>
      </p:sp>
      <p:sp>
        <p:nvSpPr>
          <p:cNvPr id="59410" name="Rectangle 18"/>
          <p:cNvSpPr>
            <a:spLocks noChangeArrowheads="1"/>
          </p:cNvSpPr>
          <p:nvPr/>
        </p:nvSpPr>
        <p:spPr bwMode="auto">
          <a:xfrm>
            <a:off x="1258888" y="3284538"/>
            <a:ext cx="14763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4+3</a:t>
            </a:r>
          </a:p>
        </p:txBody>
      </p:sp>
      <p:sp>
        <p:nvSpPr>
          <p:cNvPr id="59412" name="Rectangle 20"/>
          <p:cNvSpPr>
            <a:spLocks noChangeArrowheads="1"/>
          </p:cNvSpPr>
          <p:nvPr/>
        </p:nvSpPr>
        <p:spPr bwMode="auto">
          <a:xfrm>
            <a:off x="179388" y="188913"/>
            <a:ext cx="10318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20489" name="AutoShape 2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976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9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9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59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9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9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59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94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mph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59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6"/>
                  </p:tgtEl>
                </p:cond>
              </p:nextCondLst>
            </p:seq>
          </p:childTnLst>
        </p:cTn>
      </p:par>
    </p:tnLst>
    <p:bldLst>
      <p:bldP spid="594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mtClean="0"/>
              <a:t>“Кызыклы лото”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4ABADD-8EDA-4271-85FD-E4DAB5EC0E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AFA03-9BA0-4F19-AD0B-098B28652D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7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163" y="1600200"/>
            <a:ext cx="6035675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41383226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Кем кайда басып тора?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4ABADD-8EDA-4271-85FD-E4DAB5EC0E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B9BBF-174B-4161-B04E-D5CB569FC3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1509" name="Содержимое 5" descr="C:\Users\днс\Desktop\сканирование000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" y="1600200"/>
            <a:ext cx="7500938" cy="4525963"/>
          </a:xfrm>
        </p:spPr>
      </p:pic>
    </p:spTree>
    <p:extLst>
      <p:ext uri="{BB962C8B-B14F-4D97-AF65-F5344CB8AC3E}">
        <p14:creationId xmlns:p14="http://schemas.microsoft.com/office/powerpoint/2010/main" val="35378111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«Кишерл</a:t>
            </a:r>
            <a:r>
              <a:rPr lang="tt-RU" smtClean="0"/>
              <a:t>әрне түтәлдән җый”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4ABADD-8EDA-4271-85FD-E4DAB5EC0E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D344AB-C0F1-4E17-9EEA-AC85E231D5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2533" name="Содержимое 5" descr="C:\Users\User\Desktop\DSC0495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" y="1635125"/>
            <a:ext cx="7858125" cy="4456113"/>
          </a:xfrm>
        </p:spPr>
      </p:pic>
    </p:spTree>
    <p:extLst>
      <p:ext uri="{BB962C8B-B14F-4D97-AF65-F5344CB8AC3E}">
        <p14:creationId xmlns:p14="http://schemas.microsoft.com/office/powerpoint/2010/main" val="21251482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«</a:t>
            </a:r>
            <a:r>
              <a:rPr lang="tt-RU" smtClean="0"/>
              <a:t>Өченче рәсемне буя”</a:t>
            </a:r>
            <a:endParaRPr lang="ru-RU" smtClean="0"/>
          </a:p>
        </p:txBody>
      </p:sp>
      <p:pic>
        <p:nvPicPr>
          <p:cNvPr id="23555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400300"/>
            <a:ext cx="1341437" cy="1905000"/>
          </a:xfrm>
        </p:spPr>
      </p:pic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7FF5058-E36A-4ABD-AC53-3E76B4BD58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C6098-A049-4EBF-95A5-92B3762856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276475"/>
            <a:ext cx="1341437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478088"/>
            <a:ext cx="1341437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276475"/>
            <a:ext cx="1341438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630488"/>
            <a:ext cx="1341437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027965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650" y="1419225"/>
            <a:ext cx="3671888" cy="22971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7575" y="1419225"/>
            <a:ext cx="3878263" cy="25812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01775" y="4154488"/>
            <a:ext cx="4214813" cy="23574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1+2=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716588" y="4154488"/>
            <a:ext cx="1785937" cy="23574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24582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419225"/>
            <a:ext cx="251777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2171700"/>
            <a:ext cx="1978025" cy="164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1535113"/>
            <a:ext cx="173037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423881"/>
      </p:ext>
    </p:extLst>
  </p:cSld>
  <p:clrMapOvr>
    <a:masterClrMapping/>
  </p:clrMapOvr>
  <p:transition spd="slow" advTm="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mtClean="0"/>
              <a:t>“Кайсы предмет күбрәк?”</a:t>
            </a:r>
            <a:endParaRPr lang="ru-RU" smtClean="0"/>
          </a:p>
        </p:txBody>
      </p:sp>
      <p:pic>
        <p:nvPicPr>
          <p:cNvPr id="25603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1863" y="2952750"/>
            <a:ext cx="2155825" cy="1428750"/>
          </a:xfrm>
        </p:spPr>
      </p:pic>
      <p:pic>
        <p:nvPicPr>
          <p:cNvPr id="25604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1970088"/>
            <a:ext cx="2879725" cy="2298700"/>
          </a:xfrm>
        </p:spPr>
      </p:pic>
      <p:sp>
        <p:nvSpPr>
          <p:cNvPr id="5" name="Дата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B09246-3659-44DC-90F3-06B6621A0C4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629106-D399-407B-A6CB-7028E593F0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560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3" y="4292600"/>
            <a:ext cx="2109787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2952750"/>
            <a:ext cx="1998662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386263"/>
            <a:ext cx="1970087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0473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ctrTitle"/>
          </p:nvPr>
        </p:nvSpPr>
        <p:spPr>
          <a:xfrm>
            <a:off x="611188" y="188913"/>
            <a:ext cx="7772400" cy="1470025"/>
          </a:xfrm>
        </p:spPr>
        <p:txBody>
          <a:bodyPr/>
          <a:lstStyle/>
          <a:p>
            <a:r>
              <a:rPr lang="tt-RU" smtClean="0"/>
              <a:t>“Нинди вакыт?”</a:t>
            </a:r>
            <a:endParaRPr lang="ru-RU" smtClean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38" y="4102100"/>
            <a:ext cx="5789612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2014538"/>
            <a:ext cx="5795962" cy="1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7455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tt-RU" smtClean="0"/>
              <a:t>“Нинди туплар күбрәк яки азрак?”</a:t>
            </a:r>
            <a:endParaRPr lang="ru-RU" smtClean="0"/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>
          <a:xfrm>
            <a:off x="250825" y="1600200"/>
            <a:ext cx="8785225" cy="478155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A5BEFA-99EE-4A86-8359-3E7C7B20AF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0D84D-779B-4955-8D28-85D7CC5BA8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6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989138"/>
            <a:ext cx="3960813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235200"/>
            <a:ext cx="13049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75" y="2235200"/>
            <a:ext cx="13049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214813"/>
            <a:ext cx="13049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4303713"/>
            <a:ext cx="13049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24800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«Хаталарны тап»</a:t>
            </a: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340EFC3-FC2A-4C67-92B6-5D4C8C61D9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CA6AF9-6820-42EB-902E-2DAFC873B74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86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28775"/>
            <a:ext cx="8713788" cy="482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397310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7"/>
          <p:cNvGrpSpPr>
            <a:grpSpLocks/>
          </p:cNvGrpSpPr>
          <p:nvPr/>
        </p:nvGrpSpPr>
        <p:grpSpPr bwMode="auto">
          <a:xfrm>
            <a:off x="857250" y="2428875"/>
            <a:ext cx="7239000" cy="1905000"/>
            <a:chOff x="480" y="768"/>
            <a:chExt cx="5088" cy="1488"/>
          </a:xfrm>
        </p:grpSpPr>
        <p:sp>
          <p:nvSpPr>
            <p:cNvPr id="4117" name="AutoShape 28"/>
            <p:cNvSpPr>
              <a:spLocks noChangeAspect="1" noChangeArrowheads="1" noTextEdit="1"/>
            </p:cNvSpPr>
            <p:nvPr/>
          </p:nvSpPr>
          <p:spPr bwMode="auto">
            <a:xfrm>
              <a:off x="672" y="768"/>
              <a:ext cx="3333" cy="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Rectangle 29"/>
            <p:cNvSpPr>
              <a:spLocks noChangeArrowheads="1"/>
            </p:cNvSpPr>
            <p:nvPr/>
          </p:nvSpPr>
          <p:spPr bwMode="auto">
            <a:xfrm>
              <a:off x="540" y="1407"/>
              <a:ext cx="1428" cy="54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119" name="Rectangle 30"/>
            <p:cNvSpPr>
              <a:spLocks noChangeArrowheads="1"/>
            </p:cNvSpPr>
            <p:nvPr/>
          </p:nvSpPr>
          <p:spPr bwMode="auto">
            <a:xfrm>
              <a:off x="742" y="1074"/>
              <a:ext cx="131" cy="333"/>
            </a:xfrm>
            <a:prstGeom prst="rect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1286" y="816"/>
              <a:ext cx="685" cy="59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121" name="Oval 32"/>
            <p:cNvSpPr>
              <a:spLocks noChangeArrowheads="1"/>
            </p:cNvSpPr>
            <p:nvPr/>
          </p:nvSpPr>
          <p:spPr bwMode="auto">
            <a:xfrm>
              <a:off x="682" y="1837"/>
              <a:ext cx="392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4122" name="Oval 33"/>
            <p:cNvSpPr>
              <a:spLocks noChangeArrowheads="1"/>
            </p:cNvSpPr>
            <p:nvPr/>
          </p:nvSpPr>
          <p:spPr bwMode="auto">
            <a:xfrm>
              <a:off x="1498" y="1837"/>
              <a:ext cx="393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4123" name="Rectangle 34"/>
            <p:cNvSpPr>
              <a:spLocks noChangeArrowheads="1"/>
            </p:cNvSpPr>
            <p:nvPr/>
          </p:nvSpPr>
          <p:spPr bwMode="auto">
            <a:xfrm>
              <a:off x="1417" y="923"/>
              <a:ext cx="494" cy="387"/>
            </a:xfrm>
            <a:prstGeom prst="rect">
              <a:avLst/>
            </a:prstGeom>
            <a:solidFill>
              <a:schemeClr val="accent1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4124" name="Rectangle 35"/>
            <p:cNvSpPr>
              <a:spLocks noChangeArrowheads="1"/>
            </p:cNvSpPr>
            <p:nvPr/>
          </p:nvSpPr>
          <p:spPr bwMode="auto">
            <a:xfrm>
              <a:off x="692" y="1031"/>
              <a:ext cx="231" cy="64"/>
            </a:xfrm>
            <a:prstGeom prst="rect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3" name="Rectangle 36"/>
            <p:cNvSpPr>
              <a:spLocks noChangeArrowheads="1"/>
            </p:cNvSpPr>
            <p:nvPr/>
          </p:nvSpPr>
          <p:spPr bwMode="auto">
            <a:xfrm>
              <a:off x="2082" y="891"/>
              <a:ext cx="1703" cy="106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126" name="Oval 37"/>
            <p:cNvSpPr>
              <a:spLocks noChangeArrowheads="1"/>
            </p:cNvSpPr>
            <p:nvPr/>
          </p:nvSpPr>
          <p:spPr bwMode="auto">
            <a:xfrm>
              <a:off x="2344" y="1805"/>
              <a:ext cx="403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4127" name="Oval 38"/>
            <p:cNvSpPr>
              <a:spLocks noChangeArrowheads="1"/>
            </p:cNvSpPr>
            <p:nvPr/>
          </p:nvSpPr>
          <p:spPr bwMode="auto">
            <a:xfrm>
              <a:off x="3160" y="1805"/>
              <a:ext cx="403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6" name="Rectangle 39"/>
            <p:cNvSpPr>
              <a:spLocks noChangeArrowheads="1"/>
            </p:cNvSpPr>
            <p:nvPr/>
          </p:nvSpPr>
          <p:spPr bwMode="auto">
            <a:xfrm>
              <a:off x="480" y="1472"/>
              <a:ext cx="60" cy="42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Rectangle 40"/>
            <p:cNvSpPr>
              <a:spLocks noChangeArrowheads="1"/>
            </p:cNvSpPr>
            <p:nvPr/>
          </p:nvSpPr>
          <p:spPr bwMode="auto">
            <a:xfrm>
              <a:off x="3855" y="891"/>
              <a:ext cx="1713" cy="106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130" name="Oval 41"/>
            <p:cNvSpPr>
              <a:spLocks noChangeArrowheads="1"/>
            </p:cNvSpPr>
            <p:nvPr/>
          </p:nvSpPr>
          <p:spPr bwMode="auto">
            <a:xfrm>
              <a:off x="4127" y="1805"/>
              <a:ext cx="393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4131" name="Oval 42"/>
            <p:cNvSpPr>
              <a:spLocks noChangeArrowheads="1"/>
            </p:cNvSpPr>
            <p:nvPr/>
          </p:nvSpPr>
          <p:spPr bwMode="auto">
            <a:xfrm>
              <a:off x="4943" y="1805"/>
              <a:ext cx="393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4132" name="Rectangle 43"/>
            <p:cNvSpPr>
              <a:spLocks noChangeArrowheads="1"/>
            </p:cNvSpPr>
            <p:nvPr/>
          </p:nvSpPr>
          <p:spPr bwMode="auto">
            <a:xfrm>
              <a:off x="2976" y="1008"/>
              <a:ext cx="714" cy="684"/>
            </a:xfrm>
            <a:prstGeom prst="rect">
              <a:avLst/>
            </a:prstGeom>
            <a:solidFill>
              <a:srgbClr val="CCFFFF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4133" name="Rectangle 44"/>
            <p:cNvSpPr>
              <a:spLocks noChangeArrowheads="1"/>
            </p:cNvSpPr>
            <p:nvPr/>
          </p:nvSpPr>
          <p:spPr bwMode="auto">
            <a:xfrm>
              <a:off x="2160" y="1008"/>
              <a:ext cx="742" cy="684"/>
            </a:xfrm>
            <a:prstGeom prst="rect">
              <a:avLst/>
            </a:prstGeom>
            <a:solidFill>
              <a:srgbClr val="CCFFFF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4134" name="Rectangle 45"/>
            <p:cNvSpPr>
              <a:spLocks noChangeArrowheads="1"/>
            </p:cNvSpPr>
            <p:nvPr/>
          </p:nvSpPr>
          <p:spPr bwMode="auto">
            <a:xfrm>
              <a:off x="4752" y="1008"/>
              <a:ext cx="714" cy="684"/>
            </a:xfrm>
            <a:prstGeom prst="rect">
              <a:avLst/>
            </a:prstGeom>
            <a:solidFill>
              <a:srgbClr val="CCFFFF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4135" name="Rectangle 46"/>
            <p:cNvSpPr>
              <a:spLocks noChangeArrowheads="1"/>
            </p:cNvSpPr>
            <p:nvPr/>
          </p:nvSpPr>
          <p:spPr bwMode="auto">
            <a:xfrm>
              <a:off x="3936" y="1008"/>
              <a:ext cx="742" cy="684"/>
            </a:xfrm>
            <a:prstGeom prst="rect">
              <a:avLst/>
            </a:prstGeom>
            <a:solidFill>
              <a:srgbClr val="CCFFFF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</p:grpSp>
      <p:cxnSp>
        <p:nvCxnSpPr>
          <p:cNvPr id="27" name="Соединительная линия уступом 26"/>
          <p:cNvCxnSpPr/>
          <p:nvPr/>
        </p:nvCxnSpPr>
        <p:spPr>
          <a:xfrm flipV="1">
            <a:off x="5572125" y="3571875"/>
            <a:ext cx="136525" cy="19050"/>
          </a:xfrm>
          <a:prstGeom prst="bentConnector3">
            <a:avLst>
              <a:gd name="adj1" fmla="val 6017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/>
          <p:nvPr/>
        </p:nvCxnSpPr>
        <p:spPr>
          <a:xfrm flipV="1">
            <a:off x="3000375" y="3500438"/>
            <a:ext cx="136525" cy="19050"/>
          </a:xfrm>
          <a:prstGeom prst="bentConnector3">
            <a:avLst>
              <a:gd name="adj1" fmla="val 6017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85813" y="4286250"/>
            <a:ext cx="7072312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2071688" y="2500313"/>
            <a:ext cx="785812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7</a:t>
            </a:r>
          </a:p>
        </p:txBody>
      </p:sp>
      <p:pic>
        <p:nvPicPr>
          <p:cNvPr id="1033" name="Picture 10" descr="009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868863"/>
            <a:ext cx="1428750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7" descr="131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508500"/>
            <a:ext cx="10890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6732588" y="620713"/>
          <a:ext cx="1239837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orelDRAW" r:id="rId5" imgW="1715400" imgH="2039040" progId="">
                  <p:embed/>
                </p:oleObj>
              </mc:Choice>
              <mc:Fallback>
                <p:oleObj name="CorelDRAW" r:id="rId5" imgW="1715400" imgH="203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620713"/>
                        <a:ext cx="1239837" cy="147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0" name="Picture 17" descr="muravey коп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724400"/>
            <a:ext cx="1000125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" descr="wild0072 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857250"/>
            <a:ext cx="17145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Прямоугольник 51"/>
          <p:cNvSpPr/>
          <p:nvPr/>
        </p:nvSpPr>
        <p:spPr>
          <a:xfrm>
            <a:off x="3429000" y="2714625"/>
            <a:ext cx="614363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000750" y="2714625"/>
            <a:ext cx="614363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6011863" y="981075"/>
            <a:ext cx="609600" cy="1006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858963" y="1000125"/>
            <a:ext cx="611187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8101013" y="4797425"/>
            <a:ext cx="609600" cy="1006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5003800" y="4868863"/>
            <a:ext cx="608013" cy="1006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1619250" y="4941888"/>
            <a:ext cx="608013" cy="1006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4115" name="AutoShape 44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69" name="Rectangle 45"/>
          <p:cNvSpPr>
            <a:spLocks noChangeArrowheads="1"/>
          </p:cNvSpPr>
          <p:nvPr/>
        </p:nvSpPr>
        <p:spPr bwMode="auto">
          <a:xfrm>
            <a:off x="1476375" y="-3175"/>
            <a:ext cx="4005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«</a:t>
            </a:r>
            <a:r>
              <a:rPr lang="ru-RU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Паровоз </a:t>
            </a:r>
            <a:r>
              <a:rPr lang="ru-RU" sz="36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уены</a:t>
            </a: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»</a:t>
            </a:r>
            <a:r>
              <a:rPr lang="ru-RU" dirty="0">
                <a:solidFill>
                  <a:srgbClr val="C0504D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85186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32 0.08142 L -0.2882 0.30187 " pathEditMode="relative" ptsTypes="AA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54 -0.03747 L 0.34705 -0.3520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157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mtClean="0"/>
              <a:t>“Күңелле санау”</a:t>
            </a:r>
            <a:endParaRPr lang="ru-RU" smtClean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tt-RU" sz="9600" b="1" smtClean="0">
                <a:solidFill>
                  <a:srgbClr val="C00000"/>
                </a:solidFill>
              </a:rPr>
              <a:t>1    9    2    6    10     3     5     8      4     7</a:t>
            </a:r>
            <a:endParaRPr lang="ru-RU" sz="9600" b="1" smtClean="0">
              <a:solidFill>
                <a:srgbClr val="C0000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4ABADD-8EDA-4271-85FD-E4DAB5EC0E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2217CB-2453-4AB3-976A-05653AE864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2305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29"/>
          <p:cNvSpPr>
            <a:spLocks noChangeArrowheads="1"/>
          </p:cNvSpPr>
          <p:nvPr/>
        </p:nvSpPr>
        <p:spPr bwMode="auto">
          <a:xfrm>
            <a:off x="1042988" y="2349500"/>
            <a:ext cx="1368425" cy="1368425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47" name="Oval 30"/>
          <p:cNvSpPr>
            <a:spLocks noChangeArrowheads="1"/>
          </p:cNvSpPr>
          <p:nvPr/>
        </p:nvSpPr>
        <p:spPr bwMode="auto">
          <a:xfrm>
            <a:off x="2051050" y="2420938"/>
            <a:ext cx="506413" cy="504825"/>
          </a:xfrm>
          <a:prstGeom prst="ellipse">
            <a:avLst/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48" name="Oval 31"/>
          <p:cNvSpPr>
            <a:spLocks noChangeArrowheads="1"/>
          </p:cNvSpPr>
          <p:nvPr/>
        </p:nvSpPr>
        <p:spPr bwMode="auto">
          <a:xfrm>
            <a:off x="1042988" y="2420938"/>
            <a:ext cx="504825" cy="504825"/>
          </a:xfrm>
          <a:prstGeom prst="ellipse">
            <a:avLst/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49" name="Oval 32"/>
          <p:cNvSpPr>
            <a:spLocks noChangeArrowheads="1"/>
          </p:cNvSpPr>
          <p:nvPr/>
        </p:nvSpPr>
        <p:spPr bwMode="auto">
          <a:xfrm>
            <a:off x="2268538" y="2565400"/>
            <a:ext cx="288925" cy="2889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50" name="Oval 35"/>
          <p:cNvSpPr>
            <a:spLocks noChangeArrowheads="1"/>
          </p:cNvSpPr>
          <p:nvPr/>
        </p:nvSpPr>
        <p:spPr bwMode="auto">
          <a:xfrm>
            <a:off x="1547813" y="3284538"/>
            <a:ext cx="431800" cy="1444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51" name="Oval 36"/>
          <p:cNvSpPr>
            <a:spLocks noChangeArrowheads="1"/>
          </p:cNvSpPr>
          <p:nvPr/>
        </p:nvSpPr>
        <p:spPr bwMode="auto">
          <a:xfrm>
            <a:off x="1619250" y="2997200"/>
            <a:ext cx="71438" cy="7143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52" name="Oval 37"/>
          <p:cNvSpPr>
            <a:spLocks noChangeArrowheads="1"/>
          </p:cNvSpPr>
          <p:nvPr/>
        </p:nvSpPr>
        <p:spPr bwMode="auto">
          <a:xfrm>
            <a:off x="1909763" y="2997200"/>
            <a:ext cx="69850" cy="7143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53" name="Oval 38"/>
          <p:cNvSpPr>
            <a:spLocks noChangeArrowheads="1"/>
          </p:cNvSpPr>
          <p:nvPr/>
        </p:nvSpPr>
        <p:spPr bwMode="auto">
          <a:xfrm>
            <a:off x="8316913" y="4508500"/>
            <a:ext cx="577850" cy="576263"/>
          </a:xfrm>
          <a:prstGeom prst="ellipse">
            <a:avLst/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59" name="Oval 39"/>
          <p:cNvSpPr>
            <a:spLocks noChangeArrowheads="1"/>
          </p:cNvSpPr>
          <p:nvPr/>
        </p:nvSpPr>
        <p:spPr bwMode="auto">
          <a:xfrm>
            <a:off x="7740650" y="5373688"/>
            <a:ext cx="1081088" cy="10810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60" name="Oval 40"/>
          <p:cNvSpPr>
            <a:spLocks noChangeArrowheads="1"/>
          </p:cNvSpPr>
          <p:nvPr/>
        </p:nvSpPr>
        <p:spPr bwMode="auto">
          <a:xfrm>
            <a:off x="4211638" y="5445125"/>
            <a:ext cx="1082675" cy="1081088"/>
          </a:xfrm>
          <a:prstGeom prst="ellipse">
            <a:avLst/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61" name="Oval 41"/>
          <p:cNvSpPr>
            <a:spLocks noChangeArrowheads="1"/>
          </p:cNvSpPr>
          <p:nvPr/>
        </p:nvSpPr>
        <p:spPr bwMode="auto">
          <a:xfrm>
            <a:off x="6227763" y="2133600"/>
            <a:ext cx="1081087" cy="10810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62" name="Oval 42"/>
          <p:cNvSpPr>
            <a:spLocks noChangeArrowheads="1"/>
          </p:cNvSpPr>
          <p:nvPr/>
        </p:nvSpPr>
        <p:spPr bwMode="auto">
          <a:xfrm>
            <a:off x="4643438" y="1125538"/>
            <a:ext cx="1225550" cy="1223962"/>
          </a:xfrm>
          <a:prstGeom prst="ellipse">
            <a:avLst/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63" name="Oval 43"/>
          <p:cNvSpPr>
            <a:spLocks noChangeArrowheads="1"/>
          </p:cNvSpPr>
          <p:nvPr/>
        </p:nvSpPr>
        <p:spPr bwMode="auto">
          <a:xfrm>
            <a:off x="3132138" y="2636838"/>
            <a:ext cx="1223962" cy="122555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64" name="Oval 44"/>
          <p:cNvSpPr>
            <a:spLocks noChangeArrowheads="1"/>
          </p:cNvSpPr>
          <p:nvPr/>
        </p:nvSpPr>
        <p:spPr bwMode="auto">
          <a:xfrm>
            <a:off x="539750" y="5229225"/>
            <a:ext cx="1154113" cy="1152525"/>
          </a:xfrm>
          <a:prstGeom prst="ellipse">
            <a:avLst/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65" name="Oval 45"/>
          <p:cNvSpPr>
            <a:spLocks noChangeArrowheads="1"/>
          </p:cNvSpPr>
          <p:nvPr/>
        </p:nvSpPr>
        <p:spPr bwMode="auto">
          <a:xfrm>
            <a:off x="468313" y="404813"/>
            <a:ext cx="1225550" cy="1223962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61" name="Oval 46"/>
          <p:cNvSpPr>
            <a:spLocks noChangeArrowheads="1"/>
          </p:cNvSpPr>
          <p:nvPr/>
        </p:nvSpPr>
        <p:spPr bwMode="auto">
          <a:xfrm>
            <a:off x="1547813" y="3573463"/>
            <a:ext cx="1368425" cy="1295400"/>
          </a:xfrm>
          <a:prstGeom prst="ellipse">
            <a:avLst/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62" name="Oval 47"/>
          <p:cNvSpPr>
            <a:spLocks noChangeArrowheads="1"/>
          </p:cNvSpPr>
          <p:nvPr/>
        </p:nvSpPr>
        <p:spPr bwMode="auto">
          <a:xfrm>
            <a:off x="1258888" y="2565400"/>
            <a:ext cx="288925" cy="2889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63" name="Rectangle 48"/>
          <p:cNvSpPr>
            <a:spLocks noChangeArrowheads="1"/>
          </p:cNvSpPr>
          <p:nvPr/>
        </p:nvSpPr>
        <p:spPr bwMode="auto">
          <a:xfrm>
            <a:off x="1693863" y="3789363"/>
            <a:ext cx="1044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2+3</a:t>
            </a:r>
          </a:p>
        </p:txBody>
      </p:sp>
      <p:sp>
        <p:nvSpPr>
          <p:cNvPr id="5169" name="Rectangle 49"/>
          <p:cNvSpPr>
            <a:spLocks noChangeArrowheads="1"/>
          </p:cNvSpPr>
          <p:nvPr/>
        </p:nvSpPr>
        <p:spPr bwMode="auto">
          <a:xfrm>
            <a:off x="539750" y="620713"/>
            <a:ext cx="10461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5+3</a:t>
            </a:r>
          </a:p>
        </p:txBody>
      </p:sp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684213" y="5445125"/>
            <a:ext cx="920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8-4</a:t>
            </a:r>
          </a:p>
        </p:txBody>
      </p:sp>
      <p:sp>
        <p:nvSpPr>
          <p:cNvPr id="5171" name="Rectangle 51"/>
          <p:cNvSpPr>
            <a:spLocks noChangeArrowheads="1"/>
          </p:cNvSpPr>
          <p:nvPr/>
        </p:nvSpPr>
        <p:spPr bwMode="auto">
          <a:xfrm>
            <a:off x="3205163" y="2781300"/>
            <a:ext cx="1044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4+3</a:t>
            </a:r>
          </a:p>
        </p:txBody>
      </p:sp>
      <p:sp>
        <p:nvSpPr>
          <p:cNvPr id="5172" name="Rectangle 52"/>
          <p:cNvSpPr>
            <a:spLocks noChangeArrowheads="1"/>
          </p:cNvSpPr>
          <p:nvPr/>
        </p:nvSpPr>
        <p:spPr bwMode="auto">
          <a:xfrm>
            <a:off x="4716463" y="1285875"/>
            <a:ext cx="920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7-6</a:t>
            </a:r>
          </a:p>
        </p:txBody>
      </p:sp>
      <p:sp>
        <p:nvSpPr>
          <p:cNvPr id="5173" name="Rectangle 53"/>
          <p:cNvSpPr>
            <a:spLocks noChangeArrowheads="1"/>
          </p:cNvSpPr>
          <p:nvPr/>
        </p:nvSpPr>
        <p:spPr bwMode="auto">
          <a:xfrm>
            <a:off x="6227763" y="2349500"/>
            <a:ext cx="1047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1+5</a:t>
            </a:r>
          </a:p>
        </p:txBody>
      </p:sp>
      <p:sp>
        <p:nvSpPr>
          <p:cNvPr id="5174" name="Rectangle 54"/>
          <p:cNvSpPr>
            <a:spLocks noChangeArrowheads="1"/>
          </p:cNvSpPr>
          <p:nvPr/>
        </p:nvSpPr>
        <p:spPr bwMode="auto">
          <a:xfrm>
            <a:off x="4211638" y="5661025"/>
            <a:ext cx="10461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6+3</a:t>
            </a:r>
          </a:p>
        </p:txBody>
      </p:sp>
      <p:sp>
        <p:nvSpPr>
          <p:cNvPr id="5175" name="Rectangle 55"/>
          <p:cNvSpPr>
            <a:spLocks noChangeArrowheads="1"/>
          </p:cNvSpPr>
          <p:nvPr/>
        </p:nvSpPr>
        <p:spPr bwMode="auto">
          <a:xfrm>
            <a:off x="7885113" y="5516563"/>
            <a:ext cx="920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9-9</a:t>
            </a:r>
          </a:p>
        </p:txBody>
      </p:sp>
      <p:sp>
        <p:nvSpPr>
          <p:cNvPr id="6171" name="Rectangle 56"/>
          <p:cNvSpPr>
            <a:spLocks noChangeArrowheads="1"/>
          </p:cNvSpPr>
          <p:nvPr/>
        </p:nvSpPr>
        <p:spPr bwMode="auto">
          <a:xfrm>
            <a:off x="8388350" y="4437063"/>
            <a:ext cx="4683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0</a:t>
            </a:r>
          </a:p>
        </p:txBody>
      </p:sp>
      <p:sp>
        <p:nvSpPr>
          <p:cNvPr id="6172" name="Oval 62"/>
          <p:cNvSpPr>
            <a:spLocks noChangeArrowheads="1"/>
          </p:cNvSpPr>
          <p:nvPr/>
        </p:nvSpPr>
        <p:spPr bwMode="auto">
          <a:xfrm>
            <a:off x="3348038" y="549275"/>
            <a:ext cx="1082675" cy="1081088"/>
          </a:xfrm>
          <a:prstGeom prst="ellipse">
            <a:avLst/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83" name="Rectangle 63"/>
          <p:cNvSpPr>
            <a:spLocks noChangeArrowheads="1"/>
          </p:cNvSpPr>
          <p:nvPr/>
        </p:nvSpPr>
        <p:spPr bwMode="auto">
          <a:xfrm>
            <a:off x="3492500" y="620713"/>
            <a:ext cx="9191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2-2</a:t>
            </a:r>
          </a:p>
        </p:txBody>
      </p:sp>
      <p:sp>
        <p:nvSpPr>
          <p:cNvPr id="6174" name="Oval 64"/>
          <p:cNvSpPr>
            <a:spLocks noChangeArrowheads="1"/>
          </p:cNvSpPr>
          <p:nvPr/>
        </p:nvSpPr>
        <p:spPr bwMode="auto">
          <a:xfrm>
            <a:off x="7596188" y="2420938"/>
            <a:ext cx="1082675" cy="1081087"/>
          </a:xfrm>
          <a:prstGeom prst="ellipse">
            <a:avLst/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85" name="Rectangle 65"/>
          <p:cNvSpPr>
            <a:spLocks noChangeArrowheads="1"/>
          </p:cNvSpPr>
          <p:nvPr/>
        </p:nvSpPr>
        <p:spPr bwMode="auto">
          <a:xfrm>
            <a:off x="7596188" y="2565400"/>
            <a:ext cx="10461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2+6</a:t>
            </a:r>
          </a:p>
        </p:txBody>
      </p:sp>
      <p:sp>
        <p:nvSpPr>
          <p:cNvPr id="6176" name="Oval 66"/>
          <p:cNvSpPr>
            <a:spLocks noChangeArrowheads="1"/>
          </p:cNvSpPr>
          <p:nvPr/>
        </p:nvSpPr>
        <p:spPr bwMode="auto">
          <a:xfrm>
            <a:off x="6877050" y="620713"/>
            <a:ext cx="1081088" cy="10810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87" name="Rectangle 67"/>
          <p:cNvSpPr>
            <a:spLocks noChangeArrowheads="1"/>
          </p:cNvSpPr>
          <p:nvPr/>
        </p:nvSpPr>
        <p:spPr bwMode="auto">
          <a:xfrm>
            <a:off x="6877050" y="620713"/>
            <a:ext cx="10461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3+0</a:t>
            </a:r>
          </a:p>
        </p:txBody>
      </p:sp>
      <p:sp>
        <p:nvSpPr>
          <p:cNvPr id="6178" name="Oval 68"/>
          <p:cNvSpPr>
            <a:spLocks noChangeArrowheads="1"/>
          </p:cNvSpPr>
          <p:nvPr/>
        </p:nvSpPr>
        <p:spPr bwMode="auto">
          <a:xfrm>
            <a:off x="2557463" y="5300663"/>
            <a:ext cx="1079500" cy="1081087"/>
          </a:xfrm>
          <a:prstGeom prst="ellipse">
            <a:avLst/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89" name="Rectangle 69"/>
          <p:cNvSpPr>
            <a:spLocks noChangeArrowheads="1"/>
          </p:cNvSpPr>
          <p:nvPr/>
        </p:nvSpPr>
        <p:spPr bwMode="auto">
          <a:xfrm>
            <a:off x="2627313" y="5445125"/>
            <a:ext cx="1047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prstClr val="black"/>
                </a:solidFill>
                <a:latin typeface="Arial" charset="0"/>
              </a:rPr>
              <a:t>0+4</a:t>
            </a:r>
          </a:p>
        </p:txBody>
      </p:sp>
      <p:sp>
        <p:nvSpPr>
          <p:cNvPr id="6180" name="AutoShape 7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92" name="Rectangle 72"/>
          <p:cNvSpPr>
            <a:spLocks noChangeArrowheads="1"/>
          </p:cNvSpPr>
          <p:nvPr/>
        </p:nvSpPr>
        <p:spPr bwMode="auto">
          <a:xfrm>
            <a:off x="1547813" y="0"/>
            <a:ext cx="51292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«</a:t>
            </a:r>
            <a:r>
              <a:rPr lang="ru-RU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Математик </a:t>
            </a:r>
            <a:r>
              <a:rPr lang="ru-RU" sz="36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суалчан</a:t>
            </a: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9626347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07125E-7 L 0.2441 0.49317 " pathEditMode="relative" ptsTypes="AA">
                                      <p:cBhvr>
                                        <p:cTn id="6" dur="2000" fill="hold"/>
                                        <p:tgtEl>
                                          <p:spTgt spid="5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34 0.0539 L 0.24201 0.49456 " pathEditMode="relative" ptsTypes="AA">
                                      <p:cBhvr>
                                        <p:cTn id="8" dur="2000" fill="hold"/>
                                        <p:tgtEl>
                                          <p:spTgt spid="5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02 0.02082 L 0.34653 -0.1575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89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9 0.02244 L 0.35122 -0.15614 " pathEditMode="relative" ptsTypes="AA">
                                      <p:cBhvr>
                                        <p:cTn id="14" dur="2000" fill="hold"/>
                                        <p:tgtEl>
                                          <p:spTgt spid="5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7.44853E-7 L 0.14168 0.17835 " pathEditMode="relative" ptsTypes="AA">
                                      <p:cBhvr>
                                        <p:cTn id="18" dur="20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12 0.05366 L 0.16336 0.1901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6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05783 L 0.05902 0.2993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1207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66 0.11427 L 0.06788 0.3240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104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29794E-6 L -0.0118 0.2465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1232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71 0.05366 L -0.00989 0.2426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" y="9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-0.00532 L 0.24028 -0.1415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-68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92 0.03285 L 0.24219 -0.145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63" y="-89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9.13717E-7 L -0.03941 -0.13648 " pathEditMode="relative" ptsTypes="AA">
                                      <p:cBhvr>
                                        <p:cTn id="42" dur="20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-0.04048 L -0.05017 -0.145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" y="-52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5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8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1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5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8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5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8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5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89"/>
                  </p:tgtEl>
                </p:cond>
              </p:nextCondLst>
            </p:seq>
          </p:childTnLst>
        </p:cTn>
      </p:par>
    </p:tnLst>
    <p:bldLst>
      <p:bldP spid="5159" grpId="0" animBg="1"/>
      <p:bldP spid="5160" grpId="0" animBg="1"/>
      <p:bldP spid="5161" grpId="0" animBg="1"/>
      <p:bldP spid="5162" grpId="0" animBg="1"/>
      <p:bldP spid="5163" grpId="0" animBg="1"/>
      <p:bldP spid="5164" grpId="0" animBg="1"/>
      <p:bldP spid="5165" grpId="0" animBg="1"/>
      <p:bldP spid="5171" grpId="0"/>
      <p:bldP spid="5172" grpId="0"/>
      <p:bldP spid="5173" grpId="0"/>
      <p:bldP spid="5174" grpId="0"/>
      <p:bldP spid="5175" grpId="0"/>
      <p:bldP spid="5183" grpId="0"/>
      <p:bldP spid="5185" grpId="0"/>
      <p:bldP spid="5187" grpId="0"/>
      <p:bldP spid="51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mtClean="0"/>
              <a:t>“Нинди фигуралар сурәтләнгән?”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7FF5058-E36A-4ABD-AC53-3E76B4BD58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66C5EA-F9DB-4B96-A37B-B7042FB91A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4786313" y="3500438"/>
            <a:ext cx="1060450" cy="9144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ый треугольник 6"/>
          <p:cNvSpPr/>
          <p:nvPr/>
        </p:nvSpPr>
        <p:spPr>
          <a:xfrm>
            <a:off x="1500188" y="2786063"/>
            <a:ext cx="914400" cy="9144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57625" y="50006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38" y="371475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29375" y="178593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4214813" y="1714500"/>
            <a:ext cx="1060450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араллелограмм 11"/>
          <p:cNvSpPr/>
          <p:nvPr/>
        </p:nvSpPr>
        <p:spPr>
          <a:xfrm>
            <a:off x="6715125" y="4500563"/>
            <a:ext cx="1216025" cy="91440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5643563" y="5214938"/>
            <a:ext cx="71437" cy="46037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Куб 13"/>
          <p:cNvSpPr/>
          <p:nvPr/>
        </p:nvSpPr>
        <p:spPr>
          <a:xfrm>
            <a:off x="5072063" y="4929188"/>
            <a:ext cx="71437" cy="46037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Куб 14"/>
          <p:cNvSpPr/>
          <p:nvPr/>
        </p:nvSpPr>
        <p:spPr>
          <a:xfrm>
            <a:off x="1143000" y="4643438"/>
            <a:ext cx="1216025" cy="121602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395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8763" y="1700213"/>
            <a:ext cx="800100" cy="1570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6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3213" y="3213100"/>
            <a:ext cx="800100" cy="1570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6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16238" y="5084763"/>
            <a:ext cx="800100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6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8197" name="AutoShape 8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539750" y="185738"/>
            <a:ext cx="28860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 err="1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«Теремкәй»</a:t>
            </a:r>
            <a:r>
              <a:rPr lang="ru-RU" sz="3600" dirty="0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</a:p>
        </p:txBody>
      </p:sp>
      <p:pic>
        <p:nvPicPr>
          <p:cNvPr id="7179" name="Picture 10" descr="009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5157788"/>
            <a:ext cx="1044575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27" descr="1316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508500"/>
            <a:ext cx="1008062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3" descr="c05d1b22a15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3789363"/>
            <a:ext cx="10795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ANIM175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5038"/>
            <a:ext cx="1363662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ANIM279 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3" y="1484313"/>
            <a:ext cx="2338387" cy="207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8388350" y="5373688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1476375" y="2060575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1258888" y="4941888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7019925" y="12128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7380288" y="3805238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263957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32084E-6 L -0.2599 -0.24127 " pathEditMode="relative" ptsTypes="AA">
                                      <p:cBhvr>
                                        <p:cTn id="24" dur="2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99098E-6 L 0.53194 0.4617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97" y="23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mtClean="0"/>
              <a:t>“Төшеп калган санны тап”</a:t>
            </a:r>
            <a:endParaRPr 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sz="8000" smtClean="0">
                <a:solidFill>
                  <a:srgbClr val="002060"/>
                </a:solidFill>
              </a:rPr>
              <a:t>1        2          4               5           6            7          8         9             10</a:t>
            </a:r>
            <a:endParaRPr lang="ru-RU" sz="8000" smtClean="0">
              <a:solidFill>
                <a:srgbClr val="00206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4ABADD-8EDA-4271-85FD-E4DAB5EC0E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483EC-7D3A-441C-8493-076474A7B6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9019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7"/>
          <p:cNvGrpSpPr>
            <a:grpSpLocks/>
          </p:cNvGrpSpPr>
          <p:nvPr/>
        </p:nvGrpSpPr>
        <p:grpSpPr bwMode="auto">
          <a:xfrm>
            <a:off x="857250" y="2428875"/>
            <a:ext cx="7239000" cy="1905000"/>
            <a:chOff x="480" y="768"/>
            <a:chExt cx="5088" cy="1488"/>
          </a:xfrm>
        </p:grpSpPr>
        <p:sp>
          <p:nvSpPr>
            <p:cNvPr id="10261" name="AutoShape 28"/>
            <p:cNvSpPr>
              <a:spLocks noChangeAspect="1" noChangeArrowheads="1" noTextEdit="1"/>
            </p:cNvSpPr>
            <p:nvPr/>
          </p:nvSpPr>
          <p:spPr bwMode="auto">
            <a:xfrm>
              <a:off x="672" y="768"/>
              <a:ext cx="3333" cy="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Rectangle 29"/>
            <p:cNvSpPr>
              <a:spLocks noChangeArrowheads="1"/>
            </p:cNvSpPr>
            <p:nvPr/>
          </p:nvSpPr>
          <p:spPr bwMode="auto">
            <a:xfrm>
              <a:off x="540" y="1407"/>
              <a:ext cx="1428" cy="54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263" name="Rectangle 30"/>
            <p:cNvSpPr>
              <a:spLocks noChangeArrowheads="1"/>
            </p:cNvSpPr>
            <p:nvPr/>
          </p:nvSpPr>
          <p:spPr bwMode="auto">
            <a:xfrm>
              <a:off x="742" y="1074"/>
              <a:ext cx="131" cy="333"/>
            </a:xfrm>
            <a:prstGeom prst="rect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1286" y="816"/>
              <a:ext cx="685" cy="59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265" name="Oval 32"/>
            <p:cNvSpPr>
              <a:spLocks noChangeArrowheads="1"/>
            </p:cNvSpPr>
            <p:nvPr/>
          </p:nvSpPr>
          <p:spPr bwMode="auto">
            <a:xfrm>
              <a:off x="682" y="1837"/>
              <a:ext cx="392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0266" name="Oval 33"/>
            <p:cNvSpPr>
              <a:spLocks noChangeArrowheads="1"/>
            </p:cNvSpPr>
            <p:nvPr/>
          </p:nvSpPr>
          <p:spPr bwMode="auto">
            <a:xfrm>
              <a:off x="1498" y="1837"/>
              <a:ext cx="393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0267" name="Rectangle 34"/>
            <p:cNvSpPr>
              <a:spLocks noChangeArrowheads="1"/>
            </p:cNvSpPr>
            <p:nvPr/>
          </p:nvSpPr>
          <p:spPr bwMode="auto">
            <a:xfrm>
              <a:off x="1417" y="923"/>
              <a:ext cx="494" cy="387"/>
            </a:xfrm>
            <a:prstGeom prst="rect">
              <a:avLst/>
            </a:prstGeom>
            <a:solidFill>
              <a:schemeClr val="accent1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0268" name="Rectangle 35"/>
            <p:cNvSpPr>
              <a:spLocks noChangeArrowheads="1"/>
            </p:cNvSpPr>
            <p:nvPr/>
          </p:nvSpPr>
          <p:spPr bwMode="auto">
            <a:xfrm>
              <a:off x="692" y="1031"/>
              <a:ext cx="231" cy="64"/>
            </a:xfrm>
            <a:prstGeom prst="rect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3" name="Rectangle 36"/>
            <p:cNvSpPr>
              <a:spLocks noChangeArrowheads="1"/>
            </p:cNvSpPr>
            <p:nvPr/>
          </p:nvSpPr>
          <p:spPr bwMode="auto">
            <a:xfrm>
              <a:off x="2082" y="891"/>
              <a:ext cx="1703" cy="106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270" name="Oval 37"/>
            <p:cNvSpPr>
              <a:spLocks noChangeArrowheads="1"/>
            </p:cNvSpPr>
            <p:nvPr/>
          </p:nvSpPr>
          <p:spPr bwMode="auto">
            <a:xfrm>
              <a:off x="2344" y="1805"/>
              <a:ext cx="403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0271" name="Oval 38"/>
            <p:cNvSpPr>
              <a:spLocks noChangeArrowheads="1"/>
            </p:cNvSpPr>
            <p:nvPr/>
          </p:nvSpPr>
          <p:spPr bwMode="auto">
            <a:xfrm>
              <a:off x="3160" y="1805"/>
              <a:ext cx="403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6" name="Rectangle 39"/>
            <p:cNvSpPr>
              <a:spLocks noChangeArrowheads="1"/>
            </p:cNvSpPr>
            <p:nvPr/>
          </p:nvSpPr>
          <p:spPr bwMode="auto">
            <a:xfrm>
              <a:off x="480" y="1472"/>
              <a:ext cx="60" cy="42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Rectangle 40"/>
            <p:cNvSpPr>
              <a:spLocks noChangeArrowheads="1"/>
            </p:cNvSpPr>
            <p:nvPr/>
          </p:nvSpPr>
          <p:spPr bwMode="auto">
            <a:xfrm>
              <a:off x="3855" y="891"/>
              <a:ext cx="1713" cy="106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274" name="Oval 41"/>
            <p:cNvSpPr>
              <a:spLocks noChangeArrowheads="1"/>
            </p:cNvSpPr>
            <p:nvPr/>
          </p:nvSpPr>
          <p:spPr bwMode="auto">
            <a:xfrm>
              <a:off x="4127" y="1805"/>
              <a:ext cx="393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0275" name="Oval 42"/>
            <p:cNvSpPr>
              <a:spLocks noChangeArrowheads="1"/>
            </p:cNvSpPr>
            <p:nvPr/>
          </p:nvSpPr>
          <p:spPr bwMode="auto">
            <a:xfrm>
              <a:off x="4943" y="1805"/>
              <a:ext cx="393" cy="419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0276" name="Rectangle 43"/>
            <p:cNvSpPr>
              <a:spLocks noChangeArrowheads="1"/>
            </p:cNvSpPr>
            <p:nvPr/>
          </p:nvSpPr>
          <p:spPr bwMode="auto">
            <a:xfrm>
              <a:off x="2976" y="1008"/>
              <a:ext cx="714" cy="684"/>
            </a:xfrm>
            <a:prstGeom prst="rect">
              <a:avLst/>
            </a:prstGeom>
            <a:solidFill>
              <a:srgbClr val="CCFFFF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0277" name="Rectangle 44"/>
            <p:cNvSpPr>
              <a:spLocks noChangeArrowheads="1"/>
            </p:cNvSpPr>
            <p:nvPr/>
          </p:nvSpPr>
          <p:spPr bwMode="auto">
            <a:xfrm>
              <a:off x="2160" y="1008"/>
              <a:ext cx="742" cy="684"/>
            </a:xfrm>
            <a:prstGeom prst="rect">
              <a:avLst/>
            </a:prstGeom>
            <a:solidFill>
              <a:srgbClr val="CCFFFF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0278" name="Rectangle 45"/>
            <p:cNvSpPr>
              <a:spLocks noChangeArrowheads="1"/>
            </p:cNvSpPr>
            <p:nvPr/>
          </p:nvSpPr>
          <p:spPr bwMode="auto">
            <a:xfrm>
              <a:off x="4752" y="1008"/>
              <a:ext cx="714" cy="684"/>
            </a:xfrm>
            <a:prstGeom prst="rect">
              <a:avLst/>
            </a:prstGeom>
            <a:solidFill>
              <a:srgbClr val="CCFFFF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  <p:sp>
          <p:nvSpPr>
            <p:cNvPr id="10279" name="Rectangle 46"/>
            <p:cNvSpPr>
              <a:spLocks noChangeArrowheads="1"/>
            </p:cNvSpPr>
            <p:nvPr/>
          </p:nvSpPr>
          <p:spPr bwMode="auto">
            <a:xfrm>
              <a:off x="3936" y="1008"/>
              <a:ext cx="742" cy="684"/>
            </a:xfrm>
            <a:prstGeom prst="rect">
              <a:avLst/>
            </a:prstGeom>
            <a:solidFill>
              <a:srgbClr val="CCFFFF"/>
            </a:solidFill>
            <a:ln w="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</a:endParaRPr>
            </a:p>
          </p:txBody>
        </p:sp>
      </p:grpSp>
      <p:cxnSp>
        <p:nvCxnSpPr>
          <p:cNvPr id="27" name="Соединительная линия уступом 26"/>
          <p:cNvCxnSpPr/>
          <p:nvPr/>
        </p:nvCxnSpPr>
        <p:spPr>
          <a:xfrm flipV="1">
            <a:off x="5572125" y="3571875"/>
            <a:ext cx="136525" cy="19050"/>
          </a:xfrm>
          <a:prstGeom prst="bentConnector3">
            <a:avLst>
              <a:gd name="adj1" fmla="val 6017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/>
          <p:nvPr/>
        </p:nvCxnSpPr>
        <p:spPr>
          <a:xfrm flipV="1">
            <a:off x="3000375" y="3500438"/>
            <a:ext cx="136525" cy="19050"/>
          </a:xfrm>
          <a:prstGeom prst="bentConnector3">
            <a:avLst>
              <a:gd name="adj1" fmla="val 6017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85813" y="4286250"/>
            <a:ext cx="7072312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2071688" y="2500313"/>
            <a:ext cx="785812" cy="15557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6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</a:t>
            </a:r>
          </a:p>
        </p:txBody>
      </p:sp>
      <p:pic>
        <p:nvPicPr>
          <p:cNvPr id="30747" name="Picture 10" descr="009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797425"/>
            <a:ext cx="1428750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8" name="Picture 27" descr="131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508500"/>
            <a:ext cx="10890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49" name="Object 4"/>
          <p:cNvGraphicFramePr>
            <a:graphicFrameLocks noChangeAspect="1"/>
          </p:cNvGraphicFramePr>
          <p:nvPr/>
        </p:nvGraphicFramePr>
        <p:xfrm>
          <a:off x="6084888" y="4797425"/>
          <a:ext cx="1239837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orelDRAW" r:id="rId5" imgW="1715400" imgH="2039040" progId="">
                  <p:embed/>
                </p:oleObj>
              </mc:Choice>
              <mc:Fallback>
                <p:oleObj name="CorelDRAW" r:id="rId5" imgW="1715400" imgH="203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4797425"/>
                        <a:ext cx="1239837" cy="147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0" name="Picture 17" descr="muravey коп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998538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" descr="wild0072 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857250"/>
            <a:ext cx="17145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Прямоугольник 51"/>
          <p:cNvSpPr/>
          <p:nvPr/>
        </p:nvSpPr>
        <p:spPr>
          <a:xfrm>
            <a:off x="3429000" y="2714625"/>
            <a:ext cx="608013" cy="1006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srgbClr val="95373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000750" y="2714625"/>
            <a:ext cx="614363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6011863" y="981075"/>
            <a:ext cx="609600" cy="1006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858963" y="1000125"/>
            <a:ext cx="611187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380288" y="5229225"/>
            <a:ext cx="608012" cy="1006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srgbClr val="95373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4427538" y="5300663"/>
            <a:ext cx="609600" cy="1006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>
                <a:solidFill>
                  <a:srgbClr val="95373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1573213" y="5286375"/>
            <a:ext cx="611187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0259" name="AutoShape 41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8243888" y="6380163"/>
            <a:ext cx="719137" cy="477837"/>
          </a:xfrm>
          <a:prstGeom prst="rightArrow">
            <a:avLst>
              <a:gd name="adj1" fmla="val 50000"/>
              <a:gd name="adj2" fmla="val 376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762" name="Rectangle 42"/>
          <p:cNvSpPr>
            <a:spLocks noChangeArrowheads="1"/>
          </p:cNvSpPr>
          <p:nvPr/>
        </p:nvSpPr>
        <p:spPr bwMode="auto">
          <a:xfrm>
            <a:off x="1547813" y="0"/>
            <a:ext cx="6088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«</a:t>
            </a:r>
            <a:r>
              <a:rPr lang="ru-RU" sz="36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Паровозга</a:t>
            </a:r>
            <a:r>
              <a:rPr lang="ru-RU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36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дөрес утырт</a:t>
            </a: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39492446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0.06385 L 0.01615 0.294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115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1 0.03262 L 0.41285 -0.3240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07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-178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7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07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30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став однозначных чисел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</Words>
  <Application>Microsoft Office PowerPoint</Application>
  <PresentationFormat>Экран (4:3)</PresentationFormat>
  <Paragraphs>163</Paragraphs>
  <Slides>27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Тема Office</vt:lpstr>
      <vt:lpstr>Состав однозначных чисел</vt:lpstr>
      <vt:lpstr>CorelDRAW</vt:lpstr>
      <vt:lpstr>Презентация PowerPoint</vt:lpstr>
      <vt:lpstr>“Кызыклы лото”</vt:lpstr>
      <vt:lpstr>Презентация PowerPoint</vt:lpstr>
      <vt:lpstr>“Күңелле санау”</vt:lpstr>
      <vt:lpstr>Презентация PowerPoint</vt:lpstr>
      <vt:lpstr>“Нинди фигуралар сурәтләнгән?”</vt:lpstr>
      <vt:lpstr>Презентация PowerPoint</vt:lpstr>
      <vt:lpstr>“Төшеп калган санны тап”</vt:lpstr>
      <vt:lpstr>Презентация PowerPoint</vt:lpstr>
      <vt:lpstr>Презентация PowerPoint</vt:lpstr>
      <vt:lpstr>Презентация PowerPoint</vt:lpstr>
      <vt:lpstr>“Аюларны сана”</vt:lpstr>
      <vt:lpstr>“Нинди аю ничә?”</vt:lpstr>
      <vt:lpstr>Презентация PowerPoint</vt:lpstr>
      <vt:lpstr>«Нинди фигуралар бар?»</vt:lpstr>
      <vt:lpstr>Презентация PowerPoint</vt:lpstr>
      <vt:lpstr>Презентация PowerPoint</vt:lpstr>
      <vt:lpstr>“Кызыклы лото”</vt:lpstr>
      <vt:lpstr>Презентация PowerPoint</vt:lpstr>
      <vt:lpstr>Кем кайда басып тора?</vt:lpstr>
      <vt:lpstr>«Кишерләрне түтәлдән җый”</vt:lpstr>
      <vt:lpstr> «Өченче рәсемне буя”</vt:lpstr>
      <vt:lpstr>Презентация PowerPoint</vt:lpstr>
      <vt:lpstr>“Кайсы предмет күбрәк?”</vt:lpstr>
      <vt:lpstr>“Нинди вакыт?”</vt:lpstr>
      <vt:lpstr>“Нинди туплар күбрәк яки азрак?”</vt:lpstr>
      <vt:lpstr>«Хаталарны тап»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Ainur</dc:creator>
  <cp:lastModifiedBy>Ильшат</cp:lastModifiedBy>
  <cp:revision>1</cp:revision>
  <dcterms:created xsi:type="dcterms:W3CDTF">2014-03-14T13:11:48Z</dcterms:created>
  <dcterms:modified xsi:type="dcterms:W3CDTF">2022-11-08T12:39:30Z</dcterms:modified>
</cp:coreProperties>
</file>